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241947"/>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091C53"/>
                </a:solidFill>
                <a:latin typeface="Instrument Sans Semi Bold" pitchFamily="34" charset="0"/>
                <a:ea typeface="Instrument Sans Semi Bold" pitchFamily="34" charset="-122"/>
                <a:cs typeface="Instrument Sans Semi Bold" pitchFamily="34" charset="-120"/>
              </a:rPr>
              <a:t>Revolutionizing Risk Management: The DataConnect Transformation Program</a:t>
            </a:r>
            <a:endParaRPr lang="en-US" sz="3900" dirty="0"/>
          </a:p>
        </p:txBody>
      </p:sp>
      <p:sp>
        <p:nvSpPr>
          <p:cNvPr id="4" name="Text 1"/>
          <p:cNvSpPr/>
          <p:nvPr/>
        </p:nvSpPr>
        <p:spPr>
          <a:xfrm>
            <a:off x="793790" y="4399836"/>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This presentation outlines our strategic initiative to transform enterprise-wide risk aggregation and reporting through automation and cutting-edge technology. We will demonstrate how the DataConnect program will enhance data quality, streamline processes, and provide unprecedented insights for informed decision-making.</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295061" y="352306"/>
            <a:ext cx="6040160" cy="320278"/>
          </a:xfrm>
          <a:prstGeom prst="rect">
            <a:avLst/>
          </a:prstGeom>
          <a:noFill/>
          <a:ln/>
        </p:spPr>
        <p:txBody>
          <a:bodyPr wrap="none" lIns="0" tIns="0" rIns="0" bIns="0" rtlCol="0" anchor="t"/>
          <a:lstStyle/>
          <a:p>
            <a:pPr algn="ctr" indent="0" marL="0">
              <a:lnSpc>
                <a:spcPts val="2500"/>
              </a:lnSpc>
              <a:buNone/>
            </a:pPr>
            <a:r>
              <a:rPr lang="en-US" sz="2000" dirty="0">
                <a:solidFill>
                  <a:srgbClr val="091C53"/>
                </a:solidFill>
                <a:latin typeface="Instrument Sans Semi Bold" pitchFamily="34" charset="0"/>
                <a:ea typeface="Instrument Sans Semi Bold" pitchFamily="34" charset="-122"/>
                <a:cs typeface="Instrument Sans Semi Bold" pitchFamily="34" charset="-120"/>
              </a:rPr>
              <a:t>Next Steps: Partnering for a Risk-Intelligent Future</a:t>
            </a:r>
            <a:endParaRPr lang="en-US" sz="2000" dirty="0"/>
          </a:p>
        </p:txBody>
      </p:sp>
      <p:sp>
        <p:nvSpPr>
          <p:cNvPr id="3" name="Text 1"/>
          <p:cNvSpPr/>
          <p:nvPr/>
        </p:nvSpPr>
        <p:spPr>
          <a:xfrm>
            <a:off x="512445" y="931902"/>
            <a:ext cx="6646545" cy="614720"/>
          </a:xfrm>
          <a:prstGeom prst="rect">
            <a:avLst/>
          </a:prstGeom>
          <a:noFill/>
          <a:ln/>
        </p:spPr>
        <p:txBody>
          <a:bodyPr wrap="square" lIns="0" tIns="0" rIns="0" bIns="0" rtlCol="0" anchor="t"/>
          <a:lstStyle/>
          <a:p>
            <a:pPr algn="l" indent="0" marL="0">
              <a:lnSpc>
                <a:spcPts val="1600"/>
              </a:lnSpc>
              <a:buNone/>
            </a:pPr>
            <a:r>
              <a:rPr lang="en-US" sz="1000" dirty="0">
                <a:solidFill>
                  <a:srgbClr val="1E3063"/>
                </a:solidFill>
                <a:latin typeface="Instrument Sans Medium" pitchFamily="34" charset="0"/>
                <a:ea typeface="Instrument Sans Medium" pitchFamily="34" charset="-122"/>
                <a:cs typeface="Instrument Sans Medium" pitchFamily="34" charset="-120"/>
              </a:rPr>
              <a:t>The DataConnect Transformation Program is not just a technological upgrade; it's a strategic investment in our organization's future resilience and agility. By automating risk aggregation and leveraging the power of RiskOne, we are building a foundation for truly proactive and data-driven risk management.</a:t>
            </a:r>
            <a:endParaRPr lang="en-US" sz="1000" dirty="0"/>
          </a:p>
        </p:txBody>
      </p:sp>
      <p:sp>
        <p:nvSpPr>
          <p:cNvPr id="4" name="Text 2"/>
          <p:cNvSpPr/>
          <p:nvPr/>
        </p:nvSpPr>
        <p:spPr>
          <a:xfrm>
            <a:off x="512445" y="1674733"/>
            <a:ext cx="1921907" cy="240149"/>
          </a:xfrm>
          <a:prstGeom prst="rect">
            <a:avLst/>
          </a:prstGeom>
          <a:noFill/>
          <a:ln/>
        </p:spPr>
        <p:txBody>
          <a:bodyPr wrap="none" lIns="0" tIns="0" rIns="0" bIns="0" rtlCol="0" anchor="t"/>
          <a:lstStyle/>
          <a:p>
            <a:pPr algn="l" indent="0" marL="0">
              <a:lnSpc>
                <a:spcPts val="1850"/>
              </a:lnSpc>
              <a:buNone/>
            </a:pPr>
            <a:r>
              <a:rPr lang="en-US" sz="1500" dirty="0">
                <a:solidFill>
                  <a:srgbClr val="091C53"/>
                </a:solidFill>
                <a:latin typeface="Instrument Sans Semi Bold" pitchFamily="34" charset="0"/>
                <a:ea typeface="Instrument Sans Semi Bold" pitchFamily="34" charset="-122"/>
                <a:cs typeface="Instrument Sans Semi Bold" pitchFamily="34" charset="-120"/>
              </a:rPr>
              <a:t>Key Takeaways:</a:t>
            </a:r>
            <a:endParaRPr lang="en-US" sz="1500" dirty="0"/>
          </a:p>
        </p:txBody>
      </p:sp>
      <p:sp>
        <p:nvSpPr>
          <p:cNvPr id="5" name="Text 3"/>
          <p:cNvSpPr/>
          <p:nvPr/>
        </p:nvSpPr>
        <p:spPr>
          <a:xfrm>
            <a:off x="512445" y="2042993"/>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DataConnect enables </a:t>
            </a:r>
            <a:pPr algn="l" indent="0" marL="0">
              <a:lnSpc>
                <a:spcPts val="1600"/>
              </a:lnSpc>
              <a:buNone/>
            </a:pPr>
            <a:r>
              <a:rPr lang="en-US" sz="1000" dirty="0">
                <a:solidFill>
                  <a:srgbClr val="84C1FA"/>
                </a:solidFill>
                <a:latin typeface="Instrument Sans Medium" pitchFamily="34" charset="0"/>
                <a:ea typeface="Instrument Sans Medium" pitchFamily="34" charset="-122"/>
                <a:cs typeface="Instrument Sans Medium" pitchFamily="34" charset="-120"/>
              </a:rPr>
              <a:t>automated, high-quality</a:t>
            </a:r>
            <a:pPr algn="l" indent="0" marL="0">
              <a:lnSpc>
                <a:spcPts val="1600"/>
              </a:lnSpc>
              <a:buNone/>
            </a:pPr>
            <a:r>
              <a:rPr lang="en-US" sz="1000" dirty="0">
                <a:solidFill>
                  <a:srgbClr val="1E3063"/>
                </a:solidFill>
                <a:latin typeface="Instrument Sans Medium" pitchFamily="34" charset="0"/>
                <a:ea typeface="Instrument Sans Medium" pitchFamily="34" charset="-122"/>
                <a:cs typeface="Instrument Sans Medium" pitchFamily="34" charset="-120"/>
              </a:rPr>
              <a:t> risk aggregation.</a:t>
            </a:r>
            <a:endParaRPr lang="en-US" sz="1000" dirty="0"/>
          </a:p>
        </p:txBody>
      </p:sp>
      <p:sp>
        <p:nvSpPr>
          <p:cNvPr id="6" name="Text 4"/>
          <p:cNvSpPr/>
          <p:nvPr/>
        </p:nvSpPr>
        <p:spPr>
          <a:xfrm>
            <a:off x="512445" y="2292668"/>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RiskOne will be the </a:t>
            </a:r>
            <a:pPr algn="l" indent="0" marL="0">
              <a:lnSpc>
                <a:spcPts val="1600"/>
              </a:lnSpc>
              <a:buNone/>
            </a:pPr>
            <a:r>
              <a:rPr lang="en-US" sz="1000" dirty="0">
                <a:solidFill>
                  <a:srgbClr val="84C1FA"/>
                </a:solidFill>
                <a:latin typeface="Instrument Sans Medium" pitchFamily="34" charset="0"/>
                <a:ea typeface="Instrument Sans Medium" pitchFamily="34" charset="-122"/>
                <a:cs typeface="Instrument Sans Medium" pitchFamily="34" charset="-120"/>
              </a:rPr>
              <a:t>single source of truth</a:t>
            </a:r>
            <a:pPr algn="l" indent="0" marL="0">
              <a:lnSpc>
                <a:spcPts val="1600"/>
              </a:lnSpc>
              <a:buNone/>
            </a:pPr>
            <a:r>
              <a:rPr lang="en-US" sz="1000" dirty="0">
                <a:solidFill>
                  <a:srgbClr val="1E3063"/>
                </a:solidFill>
                <a:latin typeface="Instrument Sans Medium" pitchFamily="34" charset="0"/>
                <a:ea typeface="Instrument Sans Medium" pitchFamily="34" charset="-122"/>
                <a:cs typeface="Instrument Sans Medium" pitchFamily="34" charset="-120"/>
              </a:rPr>
              <a:t> for all risk reporting.</a:t>
            </a:r>
            <a:endParaRPr lang="en-US" sz="1000" dirty="0"/>
          </a:p>
        </p:txBody>
      </p:sp>
      <p:sp>
        <p:nvSpPr>
          <p:cNvPr id="7" name="Text 5"/>
          <p:cNvSpPr/>
          <p:nvPr/>
        </p:nvSpPr>
        <p:spPr>
          <a:xfrm>
            <a:off x="512445" y="2542342"/>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This transformation provides </a:t>
            </a:r>
            <a:pPr algn="l" indent="0" marL="0">
              <a:lnSpc>
                <a:spcPts val="1600"/>
              </a:lnSpc>
              <a:buNone/>
            </a:pPr>
            <a:r>
              <a:rPr lang="en-US" sz="1000" dirty="0">
                <a:solidFill>
                  <a:srgbClr val="84C1FA"/>
                </a:solidFill>
                <a:latin typeface="Instrument Sans Medium" pitchFamily="34" charset="0"/>
                <a:ea typeface="Instrument Sans Medium" pitchFamily="34" charset="-122"/>
                <a:cs typeface="Instrument Sans Medium" pitchFamily="34" charset="-120"/>
              </a:rPr>
              <a:t>unparalleled data quality, lineage, and actionable insights</a:t>
            </a:r>
            <a:pPr algn="l" indent="0" marL="0">
              <a:lnSpc>
                <a:spcPts val="1600"/>
              </a:lnSpc>
              <a:buNone/>
            </a:pPr>
            <a:r>
              <a:rPr lang="en-US" sz="1000" dirty="0">
                <a:solidFill>
                  <a:srgbClr val="1E3063"/>
                </a:solidFill>
                <a:latin typeface="Instrument Sans Medium" pitchFamily="34" charset="0"/>
                <a:ea typeface="Instrument Sans Medium" pitchFamily="34" charset="-122"/>
                <a:cs typeface="Instrument Sans Medium" pitchFamily="34" charset="-120"/>
              </a:rPr>
              <a:t>.</a:t>
            </a:r>
            <a:endParaRPr lang="en-US" sz="1000" dirty="0"/>
          </a:p>
        </p:txBody>
      </p:sp>
      <p:sp>
        <p:nvSpPr>
          <p:cNvPr id="8" name="Text 6"/>
          <p:cNvSpPr/>
          <p:nvPr/>
        </p:nvSpPr>
        <p:spPr>
          <a:xfrm>
            <a:off x="7479030" y="944761"/>
            <a:ext cx="1921907" cy="240149"/>
          </a:xfrm>
          <a:prstGeom prst="rect">
            <a:avLst/>
          </a:prstGeom>
          <a:noFill/>
          <a:ln/>
        </p:spPr>
        <p:txBody>
          <a:bodyPr wrap="none" lIns="0" tIns="0" rIns="0" bIns="0" rtlCol="0" anchor="t"/>
          <a:lstStyle/>
          <a:p>
            <a:pPr algn="l" indent="0" marL="0">
              <a:lnSpc>
                <a:spcPts val="1850"/>
              </a:lnSpc>
              <a:buNone/>
            </a:pPr>
            <a:r>
              <a:rPr lang="en-US" sz="1500" dirty="0">
                <a:solidFill>
                  <a:srgbClr val="091C53"/>
                </a:solidFill>
                <a:latin typeface="Instrument Sans Semi Bold" pitchFamily="34" charset="0"/>
                <a:ea typeface="Instrument Sans Semi Bold" pitchFamily="34" charset="-122"/>
                <a:cs typeface="Instrument Sans Semi Bold" pitchFamily="34" charset="-120"/>
              </a:rPr>
              <a:t>Immediate Actions:</a:t>
            </a:r>
            <a:endParaRPr lang="en-US" sz="1500" dirty="0"/>
          </a:p>
        </p:txBody>
      </p:sp>
      <p:sp>
        <p:nvSpPr>
          <p:cNvPr id="9" name="Text 7"/>
          <p:cNvSpPr/>
          <p:nvPr/>
        </p:nvSpPr>
        <p:spPr>
          <a:xfrm>
            <a:off x="7479030" y="1313021"/>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Secure executive endorsement for phase 2 expansion (post-2024 reports).</a:t>
            </a:r>
            <a:endParaRPr lang="en-US" sz="1000" dirty="0"/>
          </a:p>
        </p:txBody>
      </p:sp>
      <p:sp>
        <p:nvSpPr>
          <p:cNvPr id="10" name="Text 8"/>
          <p:cNvSpPr/>
          <p:nvPr/>
        </p:nvSpPr>
        <p:spPr>
          <a:xfrm>
            <a:off x="7479030" y="1562695"/>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Establish cross-functional steering committee for ongoing program oversight.</a:t>
            </a:r>
            <a:endParaRPr lang="en-US" sz="1000" dirty="0"/>
          </a:p>
        </p:txBody>
      </p:sp>
      <p:sp>
        <p:nvSpPr>
          <p:cNvPr id="11" name="Text 9"/>
          <p:cNvSpPr/>
          <p:nvPr/>
        </p:nvSpPr>
        <p:spPr>
          <a:xfrm>
            <a:off x="7479030" y="1812369"/>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Schedule deep-dive sessions with business units to optimize report adoption.</a:t>
            </a:r>
            <a:endParaRPr lang="en-US" sz="1000" dirty="0"/>
          </a:p>
        </p:txBody>
      </p:sp>
      <p:sp>
        <p:nvSpPr>
          <p:cNvPr id="12" name="Text 10"/>
          <p:cNvSpPr/>
          <p:nvPr/>
        </p:nvSpPr>
        <p:spPr>
          <a:xfrm>
            <a:off x="7479030" y="2062043"/>
            <a:ext cx="6646545" cy="2049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Develop comprehensive training modules for all relevant stakeholders.</a:t>
            </a:r>
            <a:endParaRPr lang="en-US" sz="1000" dirty="0"/>
          </a:p>
        </p:txBody>
      </p:sp>
      <p:pic>
        <p:nvPicPr>
          <p:cNvPr id="13" name="Image 0" descr="preencoded.png">    </p:cNvPr>
          <p:cNvPicPr>
            <a:picLocks noChangeAspect="1"/>
          </p:cNvPicPr>
          <p:nvPr/>
        </p:nvPicPr>
        <p:blipFill>
          <a:blip r:embed="rId1"/>
          <a:stretch>
            <a:fillRect/>
          </a:stretch>
        </p:blipFill>
        <p:spPr>
          <a:xfrm>
            <a:off x="7479030" y="2411016"/>
            <a:ext cx="6646545" cy="66465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18065" y="1371957"/>
            <a:ext cx="5594271" cy="310158"/>
          </a:xfrm>
          <a:prstGeom prst="rect">
            <a:avLst/>
          </a:prstGeom>
          <a:noFill/>
          <a:ln/>
        </p:spPr>
        <p:txBody>
          <a:bodyPr wrap="none" lIns="0" tIns="0" rIns="0" bIns="0" rtlCol="0" anchor="t"/>
          <a:lstStyle/>
          <a:p>
            <a:pPr algn="ctr" indent="0" marL="0">
              <a:lnSpc>
                <a:spcPts val="2400"/>
              </a:lnSpc>
              <a:buNone/>
            </a:pPr>
            <a:r>
              <a:rPr lang="en-US" sz="1950" dirty="0">
                <a:solidFill>
                  <a:srgbClr val="091C53"/>
                </a:solidFill>
                <a:latin typeface="Instrument Sans Semi Bold" pitchFamily="34" charset="0"/>
                <a:ea typeface="Instrument Sans Semi Bold" pitchFamily="34" charset="-122"/>
                <a:cs typeface="Instrument Sans Semi Bold" pitchFamily="34" charset="-120"/>
              </a:rPr>
              <a:t>Agenda: Navigating Our Transformation Journey</a:t>
            </a:r>
            <a:endParaRPr lang="en-US" sz="1950" dirty="0"/>
          </a:p>
        </p:txBody>
      </p:sp>
      <p:sp>
        <p:nvSpPr>
          <p:cNvPr id="3" name="Text 1"/>
          <p:cNvSpPr/>
          <p:nvPr/>
        </p:nvSpPr>
        <p:spPr>
          <a:xfrm>
            <a:off x="793790" y="207895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01</a:t>
            </a:r>
            <a:endParaRPr lang="en-US" sz="1550" dirty="0"/>
          </a:p>
        </p:txBody>
      </p:sp>
      <p:sp>
        <p:nvSpPr>
          <p:cNvPr id="4" name="Shape 2"/>
          <p:cNvSpPr/>
          <p:nvPr/>
        </p:nvSpPr>
        <p:spPr>
          <a:xfrm>
            <a:off x="793790" y="2393275"/>
            <a:ext cx="6422231" cy="22860"/>
          </a:xfrm>
          <a:prstGeom prst="rect">
            <a:avLst/>
          </a:prstGeom>
          <a:solidFill>
            <a:srgbClr val="84C1FA"/>
          </a:solidFill>
          <a:ln/>
        </p:spPr>
      </p:sp>
      <p:sp>
        <p:nvSpPr>
          <p:cNvPr id="5" name="Text 3"/>
          <p:cNvSpPr/>
          <p:nvPr/>
        </p:nvSpPr>
        <p:spPr>
          <a:xfrm>
            <a:off x="793790" y="253817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The Challenge</a:t>
            </a:r>
            <a:endParaRPr lang="en-US" sz="1950" dirty="0"/>
          </a:p>
        </p:txBody>
      </p:sp>
      <p:sp>
        <p:nvSpPr>
          <p:cNvPr id="6" name="Text 4"/>
          <p:cNvSpPr/>
          <p:nvPr/>
        </p:nvSpPr>
        <p:spPr>
          <a:xfrm>
            <a:off x="793790" y="2967395"/>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Understanding the current state of manual risk aggregation and its limitations.</a:t>
            </a:r>
            <a:endParaRPr lang="en-US" sz="1550" dirty="0"/>
          </a:p>
        </p:txBody>
      </p:sp>
      <p:sp>
        <p:nvSpPr>
          <p:cNvPr id="7" name="Text 5"/>
          <p:cNvSpPr/>
          <p:nvPr/>
        </p:nvSpPr>
        <p:spPr>
          <a:xfrm>
            <a:off x="7414379" y="207895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02</a:t>
            </a:r>
            <a:endParaRPr lang="en-US" sz="1550" dirty="0"/>
          </a:p>
        </p:txBody>
      </p:sp>
      <p:sp>
        <p:nvSpPr>
          <p:cNvPr id="8" name="Shape 6"/>
          <p:cNvSpPr/>
          <p:nvPr/>
        </p:nvSpPr>
        <p:spPr>
          <a:xfrm>
            <a:off x="7414379" y="2393275"/>
            <a:ext cx="6422231" cy="22860"/>
          </a:xfrm>
          <a:prstGeom prst="rect">
            <a:avLst/>
          </a:prstGeom>
          <a:solidFill>
            <a:srgbClr val="84C1FA"/>
          </a:solidFill>
          <a:ln/>
        </p:spPr>
      </p:sp>
      <p:sp>
        <p:nvSpPr>
          <p:cNvPr id="9" name="Text 7"/>
          <p:cNvSpPr/>
          <p:nvPr/>
        </p:nvSpPr>
        <p:spPr>
          <a:xfrm>
            <a:off x="7414379" y="2538174"/>
            <a:ext cx="2977396"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Introducing DataConnect</a:t>
            </a:r>
            <a:endParaRPr lang="en-US" sz="1950" dirty="0"/>
          </a:p>
        </p:txBody>
      </p:sp>
      <p:sp>
        <p:nvSpPr>
          <p:cNvPr id="10" name="Text 8"/>
          <p:cNvSpPr/>
          <p:nvPr/>
        </p:nvSpPr>
        <p:spPr>
          <a:xfrm>
            <a:off x="7414379" y="296739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Overview of our in-house developed platform and its core capabilities.</a:t>
            </a:r>
            <a:endParaRPr lang="en-US" sz="1550" dirty="0"/>
          </a:p>
        </p:txBody>
      </p:sp>
      <p:sp>
        <p:nvSpPr>
          <p:cNvPr id="11" name="Text 9"/>
          <p:cNvSpPr/>
          <p:nvPr/>
        </p:nvSpPr>
        <p:spPr>
          <a:xfrm>
            <a:off x="793790" y="394966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03</a:t>
            </a:r>
            <a:endParaRPr lang="en-US" sz="1550" dirty="0"/>
          </a:p>
        </p:txBody>
      </p:sp>
      <p:sp>
        <p:nvSpPr>
          <p:cNvPr id="12" name="Shape 10"/>
          <p:cNvSpPr/>
          <p:nvPr/>
        </p:nvSpPr>
        <p:spPr>
          <a:xfrm>
            <a:off x="793790" y="4263985"/>
            <a:ext cx="6422231" cy="22860"/>
          </a:xfrm>
          <a:prstGeom prst="rect">
            <a:avLst/>
          </a:prstGeom>
          <a:solidFill>
            <a:srgbClr val="84C1FA"/>
          </a:solidFill>
          <a:ln/>
        </p:spPr>
      </p:sp>
      <p:sp>
        <p:nvSpPr>
          <p:cNvPr id="13" name="Text 11"/>
          <p:cNvSpPr/>
          <p:nvPr/>
        </p:nvSpPr>
        <p:spPr>
          <a:xfrm>
            <a:off x="793790" y="4408884"/>
            <a:ext cx="3451265"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Automating Risk Aggregation</a:t>
            </a:r>
            <a:endParaRPr lang="en-US" sz="1950" dirty="0"/>
          </a:p>
        </p:txBody>
      </p:sp>
      <p:sp>
        <p:nvSpPr>
          <p:cNvPr id="14" name="Text 12"/>
          <p:cNvSpPr/>
          <p:nvPr/>
        </p:nvSpPr>
        <p:spPr>
          <a:xfrm>
            <a:off x="793790" y="483810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Deep dive into the transition from manual to automated processes.</a:t>
            </a:r>
            <a:endParaRPr lang="en-US" sz="1550" dirty="0"/>
          </a:p>
        </p:txBody>
      </p:sp>
      <p:sp>
        <p:nvSpPr>
          <p:cNvPr id="15" name="Text 13"/>
          <p:cNvSpPr/>
          <p:nvPr/>
        </p:nvSpPr>
        <p:spPr>
          <a:xfrm>
            <a:off x="7414379" y="394966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04</a:t>
            </a:r>
            <a:endParaRPr lang="en-US" sz="1550" dirty="0"/>
          </a:p>
        </p:txBody>
      </p:sp>
      <p:sp>
        <p:nvSpPr>
          <p:cNvPr id="16" name="Shape 14"/>
          <p:cNvSpPr/>
          <p:nvPr/>
        </p:nvSpPr>
        <p:spPr>
          <a:xfrm>
            <a:off x="7414379" y="4263985"/>
            <a:ext cx="6422231" cy="22860"/>
          </a:xfrm>
          <a:prstGeom prst="rect">
            <a:avLst/>
          </a:prstGeom>
          <a:solidFill>
            <a:srgbClr val="84C1FA"/>
          </a:solidFill>
          <a:ln/>
        </p:spPr>
      </p:sp>
      <p:sp>
        <p:nvSpPr>
          <p:cNvPr id="17" name="Text 15"/>
          <p:cNvSpPr/>
          <p:nvPr/>
        </p:nvSpPr>
        <p:spPr>
          <a:xfrm>
            <a:off x="7414379" y="4408884"/>
            <a:ext cx="3982760"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Enhanced Reporting with RiskOne</a:t>
            </a:r>
            <a:endParaRPr lang="en-US" sz="1950" dirty="0"/>
          </a:p>
        </p:txBody>
      </p:sp>
      <p:sp>
        <p:nvSpPr>
          <p:cNvPr id="18" name="Text 16"/>
          <p:cNvSpPr/>
          <p:nvPr/>
        </p:nvSpPr>
        <p:spPr>
          <a:xfrm>
            <a:off x="7414379" y="483810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Strategic integration and future of risk reporting.</a:t>
            </a:r>
            <a:endParaRPr lang="en-US" sz="1550" dirty="0"/>
          </a:p>
        </p:txBody>
      </p:sp>
      <p:sp>
        <p:nvSpPr>
          <p:cNvPr id="19" name="Text 17"/>
          <p:cNvSpPr/>
          <p:nvPr/>
        </p:nvSpPr>
        <p:spPr>
          <a:xfrm>
            <a:off x="793790" y="550283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05</a:t>
            </a:r>
            <a:endParaRPr lang="en-US" sz="1550" dirty="0"/>
          </a:p>
        </p:txBody>
      </p:sp>
      <p:sp>
        <p:nvSpPr>
          <p:cNvPr id="20" name="Shape 18"/>
          <p:cNvSpPr/>
          <p:nvPr/>
        </p:nvSpPr>
        <p:spPr>
          <a:xfrm>
            <a:off x="793790" y="5817156"/>
            <a:ext cx="6422231" cy="22860"/>
          </a:xfrm>
          <a:prstGeom prst="rect">
            <a:avLst/>
          </a:prstGeom>
          <a:solidFill>
            <a:srgbClr val="84C1FA"/>
          </a:solidFill>
          <a:ln/>
        </p:spPr>
      </p:sp>
      <p:sp>
        <p:nvSpPr>
          <p:cNvPr id="21" name="Text 19"/>
          <p:cNvSpPr/>
          <p:nvPr/>
        </p:nvSpPr>
        <p:spPr>
          <a:xfrm>
            <a:off x="793790" y="5962055"/>
            <a:ext cx="3682008"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Key Benefits &amp; Strategic Impact</a:t>
            </a:r>
            <a:endParaRPr lang="en-US" sz="1950" dirty="0"/>
          </a:p>
        </p:txBody>
      </p:sp>
      <p:sp>
        <p:nvSpPr>
          <p:cNvPr id="22" name="Text 20"/>
          <p:cNvSpPr/>
          <p:nvPr/>
        </p:nvSpPr>
        <p:spPr>
          <a:xfrm>
            <a:off x="793790" y="639127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Summarizing the value proposition and long-term implications.</a:t>
            </a:r>
            <a:endParaRPr lang="en-US" sz="1550" dirty="0"/>
          </a:p>
        </p:txBody>
      </p:sp>
      <p:sp>
        <p:nvSpPr>
          <p:cNvPr id="23" name="Text 21"/>
          <p:cNvSpPr/>
          <p:nvPr/>
        </p:nvSpPr>
        <p:spPr>
          <a:xfrm>
            <a:off x="7414379" y="550283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Light" pitchFamily="34" charset="0"/>
                <a:ea typeface="Instrument Sans Light" pitchFamily="34" charset="-122"/>
                <a:cs typeface="Instrument Sans Light" pitchFamily="34" charset="-120"/>
              </a:rPr>
              <a:t>06</a:t>
            </a:r>
            <a:endParaRPr lang="en-US" sz="1550" dirty="0"/>
          </a:p>
        </p:txBody>
      </p:sp>
      <p:sp>
        <p:nvSpPr>
          <p:cNvPr id="24" name="Shape 22"/>
          <p:cNvSpPr/>
          <p:nvPr/>
        </p:nvSpPr>
        <p:spPr>
          <a:xfrm>
            <a:off x="7414379" y="5817156"/>
            <a:ext cx="6422231" cy="22860"/>
          </a:xfrm>
          <a:prstGeom prst="rect">
            <a:avLst/>
          </a:prstGeom>
          <a:solidFill>
            <a:srgbClr val="84C1FA"/>
          </a:solidFill>
          <a:ln/>
        </p:spPr>
      </p:sp>
      <p:sp>
        <p:nvSpPr>
          <p:cNvPr id="25" name="Text 23"/>
          <p:cNvSpPr/>
          <p:nvPr/>
        </p:nvSpPr>
        <p:spPr>
          <a:xfrm>
            <a:off x="7414379" y="5962055"/>
            <a:ext cx="2681764" cy="310158"/>
          </a:xfrm>
          <a:prstGeom prst="rect">
            <a:avLst/>
          </a:prstGeom>
          <a:noFill/>
          <a:ln/>
        </p:spPr>
        <p:txBody>
          <a:bodyPr wrap="none" lIns="0" tIns="0" rIns="0" bIns="0" rtlCol="0" anchor="t"/>
          <a:lstStyle/>
          <a:p>
            <a:pPr algn="l"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Roadmap &amp; Next Steps</a:t>
            </a:r>
            <a:endParaRPr lang="en-US" sz="1950" dirty="0"/>
          </a:p>
        </p:txBody>
      </p:sp>
      <p:sp>
        <p:nvSpPr>
          <p:cNvPr id="26" name="Text 24"/>
          <p:cNvSpPr/>
          <p:nvPr/>
        </p:nvSpPr>
        <p:spPr>
          <a:xfrm>
            <a:off x="7414379" y="639127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Outlining our phased approach and immediate actions.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142542" y="334208"/>
            <a:ext cx="6345198" cy="303728"/>
          </a:xfrm>
          <a:prstGeom prst="rect">
            <a:avLst/>
          </a:prstGeom>
          <a:noFill/>
          <a:ln/>
        </p:spPr>
        <p:txBody>
          <a:bodyPr wrap="none" lIns="0" tIns="0" rIns="0" bIns="0" rtlCol="0" anchor="t"/>
          <a:lstStyle/>
          <a:p>
            <a:pPr algn="ctr" indent="0" marL="0">
              <a:lnSpc>
                <a:spcPts val="2350"/>
              </a:lnSpc>
              <a:buNone/>
            </a:pPr>
            <a:r>
              <a:rPr lang="en-US" sz="1900" dirty="0">
                <a:solidFill>
                  <a:srgbClr val="091C53"/>
                </a:solidFill>
                <a:latin typeface="Instrument Sans Semi Bold" pitchFamily="34" charset="0"/>
                <a:ea typeface="Instrument Sans Semi Bold" pitchFamily="34" charset="-122"/>
                <a:cs typeface="Instrument Sans Semi Bold" pitchFamily="34" charset="-120"/>
              </a:rPr>
              <a:t>The Current State: Manual Risk Aggregation Challenges</a:t>
            </a:r>
            <a:endParaRPr lang="en-US" sz="1900" dirty="0"/>
          </a:p>
        </p:txBody>
      </p:sp>
      <p:sp>
        <p:nvSpPr>
          <p:cNvPr id="3" name="Text 1"/>
          <p:cNvSpPr/>
          <p:nvPr/>
        </p:nvSpPr>
        <p:spPr>
          <a:xfrm>
            <a:off x="486013" y="896064"/>
            <a:ext cx="2133719" cy="227767"/>
          </a:xfrm>
          <a:prstGeom prst="rect">
            <a:avLst/>
          </a:prstGeom>
          <a:noFill/>
          <a:ln/>
        </p:spPr>
        <p:txBody>
          <a:bodyPr wrap="none" lIns="0" tIns="0" rIns="0" bIns="0" rtlCol="0" anchor="t"/>
          <a:lstStyle/>
          <a:p>
            <a:pPr algn="l" indent="0" marL="0">
              <a:lnSpc>
                <a:spcPts val="1750"/>
              </a:lnSpc>
              <a:buNone/>
            </a:pPr>
            <a:r>
              <a:rPr lang="en-US" sz="1400" dirty="0">
                <a:solidFill>
                  <a:srgbClr val="091C53"/>
                </a:solidFill>
                <a:latin typeface="Instrument Sans Semi Bold" pitchFamily="34" charset="0"/>
                <a:ea typeface="Instrument Sans Semi Bold" pitchFamily="34" charset="-122"/>
                <a:cs typeface="Instrument Sans Semi Bold" pitchFamily="34" charset="-120"/>
              </a:rPr>
              <a:t>Existing Manual Process:</a:t>
            </a:r>
            <a:endParaRPr lang="en-US" sz="1400" dirty="0"/>
          </a:p>
        </p:txBody>
      </p:sp>
      <p:sp>
        <p:nvSpPr>
          <p:cNvPr id="4" name="Text 2"/>
          <p:cNvSpPr/>
          <p:nvPr/>
        </p:nvSpPr>
        <p:spPr>
          <a:xfrm>
            <a:off x="486013" y="1245275"/>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Disparate data sources across various departments.</a:t>
            </a:r>
            <a:endParaRPr lang="en-US" sz="950" dirty="0"/>
          </a:p>
        </p:txBody>
      </p:sp>
      <p:sp>
        <p:nvSpPr>
          <p:cNvPr id="5" name="Text 3"/>
          <p:cNvSpPr/>
          <p:nvPr/>
        </p:nvSpPr>
        <p:spPr>
          <a:xfrm>
            <a:off x="486013" y="1482209"/>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Heavy reliance on manual data collection and consolidation.</a:t>
            </a:r>
            <a:endParaRPr lang="en-US" sz="950" dirty="0"/>
          </a:p>
        </p:txBody>
      </p:sp>
      <p:sp>
        <p:nvSpPr>
          <p:cNvPr id="6" name="Text 4"/>
          <p:cNvSpPr/>
          <p:nvPr/>
        </p:nvSpPr>
        <p:spPr>
          <a:xfrm>
            <a:off x="486013" y="1719143"/>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Time-consuming, error-prone spreadsheet-based aggregation.</a:t>
            </a:r>
            <a:endParaRPr lang="en-US" sz="950" dirty="0"/>
          </a:p>
        </p:txBody>
      </p:sp>
      <p:sp>
        <p:nvSpPr>
          <p:cNvPr id="7" name="Text 5"/>
          <p:cNvSpPr/>
          <p:nvPr/>
        </p:nvSpPr>
        <p:spPr>
          <a:xfrm>
            <a:off x="486013" y="1956078"/>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Lack of real-time visibility into enterprise risk posture.</a:t>
            </a:r>
            <a:endParaRPr lang="en-US" sz="950" dirty="0"/>
          </a:p>
        </p:txBody>
      </p:sp>
      <p:sp>
        <p:nvSpPr>
          <p:cNvPr id="8" name="Text 6"/>
          <p:cNvSpPr/>
          <p:nvPr/>
        </p:nvSpPr>
        <p:spPr>
          <a:xfrm>
            <a:off x="486013" y="2193012"/>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Limited capacity for in-depth risk analysis and scenario planning.</a:t>
            </a:r>
            <a:endParaRPr lang="en-US" sz="950" dirty="0"/>
          </a:p>
        </p:txBody>
      </p:sp>
      <p:sp>
        <p:nvSpPr>
          <p:cNvPr id="9" name="Text 7"/>
          <p:cNvSpPr/>
          <p:nvPr/>
        </p:nvSpPr>
        <p:spPr>
          <a:xfrm>
            <a:off x="486013" y="2429947"/>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Challenges in ensuring data consistency and completeness.</a:t>
            </a:r>
            <a:endParaRPr lang="en-US" sz="950" dirty="0"/>
          </a:p>
        </p:txBody>
      </p:sp>
      <p:sp>
        <p:nvSpPr>
          <p:cNvPr id="10" name="Text 8"/>
          <p:cNvSpPr/>
          <p:nvPr/>
        </p:nvSpPr>
        <p:spPr>
          <a:xfrm>
            <a:off x="7471053" y="896064"/>
            <a:ext cx="1822966" cy="227767"/>
          </a:xfrm>
          <a:prstGeom prst="rect">
            <a:avLst/>
          </a:prstGeom>
          <a:noFill/>
          <a:ln/>
        </p:spPr>
        <p:txBody>
          <a:bodyPr wrap="none" lIns="0" tIns="0" rIns="0" bIns="0" rtlCol="0" anchor="t"/>
          <a:lstStyle/>
          <a:p>
            <a:pPr algn="l" indent="0" marL="0">
              <a:lnSpc>
                <a:spcPts val="1750"/>
              </a:lnSpc>
              <a:buNone/>
            </a:pPr>
            <a:r>
              <a:rPr lang="en-US" sz="1400" dirty="0">
                <a:solidFill>
                  <a:srgbClr val="091C53"/>
                </a:solidFill>
                <a:latin typeface="Instrument Sans Semi Bold" pitchFamily="34" charset="0"/>
                <a:ea typeface="Instrument Sans Semi Bold" pitchFamily="34" charset="-122"/>
                <a:cs typeface="Instrument Sans Semi Bold" pitchFamily="34" charset="-120"/>
              </a:rPr>
              <a:t>Consequences:</a:t>
            </a:r>
            <a:endParaRPr lang="en-US" sz="1400" dirty="0"/>
          </a:p>
        </p:txBody>
      </p:sp>
      <p:sp>
        <p:nvSpPr>
          <p:cNvPr id="11" name="Text 9"/>
          <p:cNvSpPr/>
          <p:nvPr/>
        </p:nvSpPr>
        <p:spPr>
          <a:xfrm>
            <a:off x="7471053" y="1245275"/>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Delayed risk reporting and decision-making cycles.</a:t>
            </a:r>
            <a:endParaRPr lang="en-US" sz="950" dirty="0"/>
          </a:p>
        </p:txBody>
      </p:sp>
      <p:sp>
        <p:nvSpPr>
          <p:cNvPr id="12" name="Text 10"/>
          <p:cNvSpPr/>
          <p:nvPr/>
        </p:nvSpPr>
        <p:spPr>
          <a:xfrm>
            <a:off x="7471053" y="1482209"/>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Increased operational costs due to labor-intensive processes.</a:t>
            </a:r>
            <a:endParaRPr lang="en-US" sz="950" dirty="0"/>
          </a:p>
        </p:txBody>
      </p:sp>
      <p:sp>
        <p:nvSpPr>
          <p:cNvPr id="13" name="Text 11"/>
          <p:cNvSpPr/>
          <p:nvPr/>
        </p:nvSpPr>
        <p:spPr>
          <a:xfrm>
            <a:off x="7471053" y="1719143"/>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Higher potential for human error and data discrepancies.</a:t>
            </a:r>
            <a:endParaRPr lang="en-US" sz="950" dirty="0"/>
          </a:p>
        </p:txBody>
      </p:sp>
      <p:sp>
        <p:nvSpPr>
          <p:cNvPr id="14" name="Text 12"/>
          <p:cNvSpPr/>
          <p:nvPr/>
        </p:nvSpPr>
        <p:spPr>
          <a:xfrm>
            <a:off x="7471053" y="1956078"/>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Difficulty in identifying emerging risks proactively.</a:t>
            </a:r>
            <a:endParaRPr lang="en-US" sz="950" dirty="0"/>
          </a:p>
        </p:txBody>
      </p:sp>
      <p:sp>
        <p:nvSpPr>
          <p:cNvPr id="15" name="Text 13"/>
          <p:cNvSpPr/>
          <p:nvPr/>
        </p:nvSpPr>
        <p:spPr>
          <a:xfrm>
            <a:off x="7471053" y="2193012"/>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Inconsistent risk assessments across business units.</a:t>
            </a:r>
            <a:endParaRPr lang="en-US" sz="950" dirty="0"/>
          </a:p>
        </p:txBody>
      </p:sp>
      <p:sp>
        <p:nvSpPr>
          <p:cNvPr id="16" name="Text 14"/>
          <p:cNvSpPr/>
          <p:nvPr/>
        </p:nvSpPr>
        <p:spPr>
          <a:xfrm>
            <a:off x="7471053" y="2429947"/>
            <a:ext cx="6680954" cy="194429"/>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1E3063"/>
                </a:solidFill>
                <a:latin typeface="Instrument Sans Medium" pitchFamily="34" charset="0"/>
                <a:ea typeface="Instrument Sans Medium" pitchFamily="34" charset="-122"/>
                <a:cs typeface="Instrument Sans Medium" pitchFamily="34" charset="-120"/>
              </a:rPr>
              <a:t>Reduced confidence in the accuracy of risk data presented to stakeholders.</a:t>
            </a:r>
            <a:endParaRPr lang="en-US" sz="950" dirty="0"/>
          </a:p>
        </p:txBody>
      </p:sp>
      <p:pic>
        <p:nvPicPr>
          <p:cNvPr id="17" name="Image 0" descr="preencoded.png">    </p:cNvPr>
          <p:cNvPicPr>
            <a:picLocks noChangeAspect="1"/>
          </p:cNvPicPr>
          <p:nvPr/>
        </p:nvPicPr>
        <p:blipFill>
          <a:blip r:embed="rId1"/>
          <a:stretch>
            <a:fillRect/>
          </a:stretch>
        </p:blipFill>
        <p:spPr>
          <a:xfrm>
            <a:off x="7471053" y="2761059"/>
            <a:ext cx="6680954" cy="66809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968823" y="1068586"/>
            <a:ext cx="8692753" cy="496133"/>
          </a:xfrm>
          <a:prstGeom prst="rect">
            <a:avLst/>
          </a:prstGeom>
          <a:noFill/>
          <a:ln/>
        </p:spPr>
        <p:txBody>
          <a:bodyPr wrap="none" lIns="0" tIns="0" rIns="0" bIns="0" rtlCol="0" anchor="t"/>
          <a:lstStyle/>
          <a:p>
            <a:pPr algn="ctr" indent="0" marL="0">
              <a:lnSpc>
                <a:spcPts val="3900"/>
              </a:lnSpc>
              <a:buNone/>
            </a:pPr>
            <a:r>
              <a:rPr lang="en-US" sz="3100" dirty="0">
                <a:solidFill>
                  <a:srgbClr val="091C53"/>
                </a:solidFill>
                <a:latin typeface="Instrument Sans Semi Bold" pitchFamily="34" charset="0"/>
                <a:ea typeface="Instrument Sans Semi Bold" pitchFamily="34" charset="-122"/>
                <a:cs typeface="Instrument Sans Semi Bold" pitchFamily="34" charset="-120"/>
              </a:rPr>
              <a:t>Introducing DataConnect: Our Core Innovation</a:t>
            </a:r>
            <a:endParaRPr lang="en-US" sz="3100" dirty="0"/>
          </a:p>
        </p:txBody>
      </p:sp>
      <p:sp>
        <p:nvSpPr>
          <p:cNvPr id="3" name="Text 1"/>
          <p:cNvSpPr/>
          <p:nvPr/>
        </p:nvSpPr>
        <p:spPr>
          <a:xfrm>
            <a:off x="793790" y="1966555"/>
            <a:ext cx="7632025" cy="1270159"/>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DataConnect is our proprietary, in-house built tool designed to be the central nervous system for enterprise data. It serves as a robust engine for data ingestion, transformation, and aggregation, specifically engineered to address the complexities of risk data across diverse systems.</a:t>
            </a:r>
            <a:endParaRPr lang="en-US" sz="1550" dirty="0"/>
          </a:p>
        </p:txBody>
      </p:sp>
      <p:sp>
        <p:nvSpPr>
          <p:cNvPr id="4" name="Text 2"/>
          <p:cNvSpPr/>
          <p:nvPr/>
        </p:nvSpPr>
        <p:spPr>
          <a:xfrm>
            <a:off x="793790" y="3415308"/>
            <a:ext cx="7632025"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Unified Data Hub:</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Centralizes data from various sources, breaking down existing silos.</a:t>
            </a:r>
            <a:endParaRPr lang="en-US" sz="1550" dirty="0"/>
          </a:p>
        </p:txBody>
      </p:sp>
      <p:sp>
        <p:nvSpPr>
          <p:cNvPr id="5" name="Text 3"/>
          <p:cNvSpPr/>
          <p:nvPr/>
        </p:nvSpPr>
        <p:spPr>
          <a:xfrm>
            <a:off x="793790" y="4119801"/>
            <a:ext cx="7632025"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Automated Data Pipelines:</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Replaces manual data transfer with seamless, automated workflows.</a:t>
            </a:r>
            <a:endParaRPr lang="en-US" sz="1550" dirty="0"/>
          </a:p>
        </p:txBody>
      </p:sp>
      <p:sp>
        <p:nvSpPr>
          <p:cNvPr id="6" name="Text 4"/>
          <p:cNvSpPr/>
          <p:nvPr/>
        </p:nvSpPr>
        <p:spPr>
          <a:xfrm>
            <a:off x="793790" y="4824293"/>
            <a:ext cx="7632025"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Configurable Logic:</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Allows for custom aggregation rules and data normalization to fit specific risk models.</a:t>
            </a:r>
            <a:endParaRPr lang="en-US" sz="1550" dirty="0"/>
          </a:p>
        </p:txBody>
      </p:sp>
      <p:sp>
        <p:nvSpPr>
          <p:cNvPr id="7" name="Text 5"/>
          <p:cNvSpPr/>
          <p:nvPr/>
        </p:nvSpPr>
        <p:spPr>
          <a:xfrm>
            <a:off x="793790" y="5528786"/>
            <a:ext cx="7632025"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Scalable Architecture:</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Built to handle increasing data volumes and evolving business requirements without performance degradation.</a:t>
            </a:r>
            <a:endParaRPr lang="en-US" sz="1550" dirty="0"/>
          </a:p>
        </p:txBody>
      </p:sp>
      <p:sp>
        <p:nvSpPr>
          <p:cNvPr id="8" name="Text 6"/>
          <p:cNvSpPr/>
          <p:nvPr/>
        </p:nvSpPr>
        <p:spPr>
          <a:xfrm>
            <a:off x="793790" y="6233279"/>
            <a:ext cx="7632025"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1E3063"/>
                </a:solidFill>
                <a:latin typeface="Instrument Sans Medium" pitchFamily="34" charset="0"/>
                <a:ea typeface="Instrument Sans Medium" pitchFamily="34" charset="-122"/>
                <a:cs typeface="Instrument Sans Medium" pitchFamily="34" charset="-120"/>
              </a:rPr>
              <a:t>User-Friendly Interface:</a:t>
            </a:r>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 Designed for intuitive use by risk analysts and IT personnel alike.</a:t>
            </a:r>
            <a:endParaRPr lang="en-US" sz="1550" dirty="0"/>
          </a:p>
        </p:txBody>
      </p:sp>
      <p:pic>
        <p:nvPicPr>
          <p:cNvPr id="9" name="Image 0" descr="preencoded.png">    </p:cNvPr>
          <p:cNvPicPr>
            <a:picLocks noChangeAspect="1"/>
          </p:cNvPicPr>
          <p:nvPr/>
        </p:nvPicPr>
        <p:blipFill>
          <a:blip r:embed="rId1"/>
          <a:stretch>
            <a:fillRect/>
          </a:stretch>
        </p:blipFill>
        <p:spPr>
          <a:xfrm>
            <a:off x="8917543" y="2011204"/>
            <a:ext cx="4926568" cy="49265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207538" y="657701"/>
            <a:ext cx="10215205" cy="464344"/>
          </a:xfrm>
          <a:prstGeom prst="rect">
            <a:avLst/>
          </a:prstGeom>
          <a:noFill/>
          <a:ln/>
        </p:spPr>
        <p:txBody>
          <a:bodyPr wrap="none" lIns="0" tIns="0" rIns="0" bIns="0" rtlCol="0" anchor="t"/>
          <a:lstStyle/>
          <a:p>
            <a:pPr algn="ctr" indent="0" marL="0">
              <a:lnSpc>
                <a:spcPts val="3650"/>
              </a:lnSpc>
              <a:buNone/>
            </a:pPr>
            <a:r>
              <a:rPr lang="en-US" sz="2900" dirty="0">
                <a:solidFill>
                  <a:srgbClr val="091C53"/>
                </a:solidFill>
                <a:latin typeface="Instrument Sans Semi Bold" pitchFamily="34" charset="0"/>
                <a:ea typeface="Instrument Sans Semi Bold" pitchFamily="34" charset="-122"/>
                <a:cs typeface="Instrument Sans Semi Bold" pitchFamily="34" charset="-120"/>
              </a:rPr>
              <a:t>Automating Risk Aggregation: The DataConnect Workflow</a:t>
            </a:r>
            <a:endParaRPr lang="en-US" sz="2900" dirty="0"/>
          </a:p>
        </p:txBody>
      </p:sp>
      <p:pic>
        <p:nvPicPr>
          <p:cNvPr id="3" name="Image 0" descr="preencoded.png">    </p:cNvPr>
          <p:cNvPicPr>
            <a:picLocks noChangeAspect="1"/>
          </p:cNvPicPr>
          <p:nvPr/>
        </p:nvPicPr>
        <p:blipFill>
          <a:blip r:embed="rId1"/>
          <a:stretch>
            <a:fillRect/>
          </a:stretch>
        </p:blipFill>
        <p:spPr>
          <a:xfrm>
            <a:off x="742950" y="1493520"/>
            <a:ext cx="928688" cy="1114425"/>
          </a:xfrm>
          <a:prstGeom prst="rect">
            <a:avLst/>
          </a:prstGeom>
        </p:spPr>
      </p:pic>
      <p:sp>
        <p:nvSpPr>
          <p:cNvPr id="4" name="Text 1"/>
          <p:cNvSpPr/>
          <p:nvPr/>
        </p:nvSpPr>
        <p:spPr>
          <a:xfrm>
            <a:off x="1857375" y="1679258"/>
            <a:ext cx="2321838" cy="290155"/>
          </a:xfrm>
          <a:prstGeom prst="rect">
            <a:avLst/>
          </a:prstGeom>
          <a:noFill/>
          <a:ln/>
        </p:spPr>
        <p:txBody>
          <a:bodyPr wrap="none" lIns="0" tIns="0" rIns="0" bIns="0" rtlCol="0" anchor="t"/>
          <a:lstStyle/>
          <a:p>
            <a:pPr algn="l" indent="0" marL="0">
              <a:lnSpc>
                <a:spcPts val="2250"/>
              </a:lnSpc>
              <a:buNone/>
            </a:pPr>
            <a:r>
              <a:rPr lang="en-US" sz="1800" dirty="0">
                <a:solidFill>
                  <a:srgbClr val="1E3063"/>
                </a:solidFill>
                <a:latin typeface="Instrument Sans Semi Bold" pitchFamily="34" charset="0"/>
                <a:ea typeface="Instrument Sans Semi Bold" pitchFamily="34" charset="-122"/>
                <a:cs typeface="Instrument Sans Semi Bold" pitchFamily="34" charset="-120"/>
              </a:rPr>
              <a:t>1. Data Ingestion</a:t>
            </a:r>
            <a:endParaRPr lang="en-US" sz="1800" dirty="0"/>
          </a:p>
        </p:txBody>
      </p:sp>
      <p:sp>
        <p:nvSpPr>
          <p:cNvPr id="5" name="Text 2"/>
          <p:cNvSpPr/>
          <p:nvPr/>
        </p:nvSpPr>
        <p:spPr>
          <a:xfrm>
            <a:off x="1857375" y="2080855"/>
            <a:ext cx="12030075" cy="297180"/>
          </a:xfrm>
          <a:prstGeom prst="rect">
            <a:avLst/>
          </a:prstGeom>
          <a:noFill/>
          <a:ln/>
        </p:spPr>
        <p:txBody>
          <a:bodyPr wrap="none" lIns="0" tIns="0" rIns="0" bIns="0" rtlCol="0" anchor="t"/>
          <a:lstStyle/>
          <a:p>
            <a:pPr algn="l"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DataConnect pulls raw risk data from multiple internal and external systems (e.g., operational, financial, compliance).</a:t>
            </a:r>
            <a:endParaRPr lang="en-US" sz="1450" dirty="0"/>
          </a:p>
        </p:txBody>
      </p:sp>
      <p:pic>
        <p:nvPicPr>
          <p:cNvPr id="6" name="Image 1" descr="preencoded.png">    </p:cNvPr>
          <p:cNvPicPr>
            <a:picLocks noChangeAspect="1"/>
          </p:cNvPicPr>
          <p:nvPr/>
        </p:nvPicPr>
        <p:blipFill>
          <a:blip r:embed="rId2"/>
          <a:stretch>
            <a:fillRect/>
          </a:stretch>
        </p:blipFill>
        <p:spPr>
          <a:xfrm>
            <a:off x="742950" y="2607945"/>
            <a:ext cx="928688" cy="1114425"/>
          </a:xfrm>
          <a:prstGeom prst="rect">
            <a:avLst/>
          </a:prstGeom>
        </p:spPr>
      </p:pic>
      <p:sp>
        <p:nvSpPr>
          <p:cNvPr id="7" name="Text 3"/>
          <p:cNvSpPr/>
          <p:nvPr/>
        </p:nvSpPr>
        <p:spPr>
          <a:xfrm>
            <a:off x="1857375" y="2793683"/>
            <a:ext cx="3265289" cy="290155"/>
          </a:xfrm>
          <a:prstGeom prst="rect">
            <a:avLst/>
          </a:prstGeom>
          <a:noFill/>
          <a:ln/>
        </p:spPr>
        <p:txBody>
          <a:bodyPr wrap="none" lIns="0" tIns="0" rIns="0" bIns="0" rtlCol="0" anchor="t"/>
          <a:lstStyle/>
          <a:p>
            <a:pPr algn="l" indent="0" marL="0">
              <a:lnSpc>
                <a:spcPts val="2250"/>
              </a:lnSpc>
              <a:buNone/>
            </a:pPr>
            <a:r>
              <a:rPr lang="en-US" sz="1800" dirty="0">
                <a:solidFill>
                  <a:srgbClr val="1E3063"/>
                </a:solidFill>
                <a:latin typeface="Instrument Sans Semi Bold" pitchFamily="34" charset="0"/>
                <a:ea typeface="Instrument Sans Semi Bold" pitchFamily="34" charset="-122"/>
                <a:cs typeface="Instrument Sans Semi Bold" pitchFamily="34" charset="-120"/>
              </a:rPr>
              <a:t>2. Data Validation &amp; Cleansing</a:t>
            </a:r>
            <a:endParaRPr lang="en-US" sz="1800" dirty="0"/>
          </a:p>
        </p:txBody>
      </p:sp>
      <p:sp>
        <p:nvSpPr>
          <p:cNvPr id="8" name="Text 4"/>
          <p:cNvSpPr/>
          <p:nvPr/>
        </p:nvSpPr>
        <p:spPr>
          <a:xfrm>
            <a:off x="1857375" y="3195280"/>
            <a:ext cx="12030075" cy="297180"/>
          </a:xfrm>
          <a:prstGeom prst="rect">
            <a:avLst/>
          </a:prstGeom>
          <a:noFill/>
          <a:ln/>
        </p:spPr>
        <p:txBody>
          <a:bodyPr wrap="none" lIns="0" tIns="0" rIns="0" bIns="0" rtlCol="0" anchor="t"/>
          <a:lstStyle/>
          <a:p>
            <a:pPr algn="l"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Automated checks ensure data accuracy, consistency, and completeness. Irregularities are flagged for review.</a:t>
            </a:r>
            <a:endParaRPr lang="en-US" sz="1450" dirty="0"/>
          </a:p>
        </p:txBody>
      </p:sp>
      <p:pic>
        <p:nvPicPr>
          <p:cNvPr id="9" name="Image 2" descr="preencoded.png">    </p:cNvPr>
          <p:cNvPicPr>
            <a:picLocks noChangeAspect="1"/>
          </p:cNvPicPr>
          <p:nvPr/>
        </p:nvPicPr>
        <p:blipFill>
          <a:blip r:embed="rId3"/>
          <a:stretch>
            <a:fillRect/>
          </a:stretch>
        </p:blipFill>
        <p:spPr>
          <a:xfrm>
            <a:off x="742950" y="3722370"/>
            <a:ext cx="928688" cy="1114425"/>
          </a:xfrm>
          <a:prstGeom prst="rect">
            <a:avLst/>
          </a:prstGeom>
        </p:spPr>
      </p:pic>
      <p:sp>
        <p:nvSpPr>
          <p:cNvPr id="10" name="Text 5"/>
          <p:cNvSpPr/>
          <p:nvPr/>
        </p:nvSpPr>
        <p:spPr>
          <a:xfrm>
            <a:off x="1857375" y="3908108"/>
            <a:ext cx="2481739" cy="290155"/>
          </a:xfrm>
          <a:prstGeom prst="rect">
            <a:avLst/>
          </a:prstGeom>
          <a:noFill/>
          <a:ln/>
        </p:spPr>
        <p:txBody>
          <a:bodyPr wrap="none" lIns="0" tIns="0" rIns="0" bIns="0" rtlCol="0" anchor="t"/>
          <a:lstStyle/>
          <a:p>
            <a:pPr algn="l" indent="0" marL="0">
              <a:lnSpc>
                <a:spcPts val="2250"/>
              </a:lnSpc>
              <a:buNone/>
            </a:pPr>
            <a:r>
              <a:rPr lang="en-US" sz="1800" dirty="0">
                <a:solidFill>
                  <a:srgbClr val="1E3063"/>
                </a:solidFill>
                <a:latin typeface="Instrument Sans Semi Bold" pitchFamily="34" charset="0"/>
                <a:ea typeface="Instrument Sans Semi Bold" pitchFamily="34" charset="-122"/>
                <a:cs typeface="Instrument Sans Semi Bold" pitchFamily="34" charset="-120"/>
              </a:rPr>
              <a:t>3. Data Transformation</a:t>
            </a:r>
            <a:endParaRPr lang="en-US" sz="1800" dirty="0"/>
          </a:p>
        </p:txBody>
      </p:sp>
      <p:sp>
        <p:nvSpPr>
          <p:cNvPr id="11" name="Text 6"/>
          <p:cNvSpPr/>
          <p:nvPr/>
        </p:nvSpPr>
        <p:spPr>
          <a:xfrm>
            <a:off x="1857375" y="4309705"/>
            <a:ext cx="12030075" cy="297180"/>
          </a:xfrm>
          <a:prstGeom prst="rect">
            <a:avLst/>
          </a:prstGeom>
          <a:noFill/>
          <a:ln/>
        </p:spPr>
        <p:txBody>
          <a:bodyPr wrap="none" lIns="0" tIns="0" rIns="0" bIns="0" rtlCol="0" anchor="t"/>
          <a:lstStyle/>
          <a:p>
            <a:pPr algn="l"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Raw data is standardized, harmonized, and enriched according to predefined risk taxonomies and aggregation rules.</a:t>
            </a:r>
            <a:endParaRPr lang="en-US" sz="1450" dirty="0"/>
          </a:p>
        </p:txBody>
      </p:sp>
      <p:pic>
        <p:nvPicPr>
          <p:cNvPr id="12" name="Image 3" descr="preencoded.png">    </p:cNvPr>
          <p:cNvPicPr>
            <a:picLocks noChangeAspect="1"/>
          </p:cNvPicPr>
          <p:nvPr/>
        </p:nvPicPr>
        <p:blipFill>
          <a:blip r:embed="rId4"/>
          <a:stretch>
            <a:fillRect/>
          </a:stretch>
        </p:blipFill>
        <p:spPr>
          <a:xfrm>
            <a:off x="742950" y="4836795"/>
            <a:ext cx="928688" cy="1114425"/>
          </a:xfrm>
          <a:prstGeom prst="rect">
            <a:avLst/>
          </a:prstGeom>
        </p:spPr>
      </p:pic>
      <p:sp>
        <p:nvSpPr>
          <p:cNvPr id="13" name="Text 7"/>
          <p:cNvSpPr/>
          <p:nvPr/>
        </p:nvSpPr>
        <p:spPr>
          <a:xfrm>
            <a:off x="1857375" y="5022533"/>
            <a:ext cx="2321838" cy="290155"/>
          </a:xfrm>
          <a:prstGeom prst="rect">
            <a:avLst/>
          </a:prstGeom>
          <a:noFill/>
          <a:ln/>
        </p:spPr>
        <p:txBody>
          <a:bodyPr wrap="none" lIns="0" tIns="0" rIns="0" bIns="0" rtlCol="0" anchor="t"/>
          <a:lstStyle/>
          <a:p>
            <a:pPr algn="l" indent="0" marL="0">
              <a:lnSpc>
                <a:spcPts val="2250"/>
              </a:lnSpc>
              <a:buNone/>
            </a:pPr>
            <a:r>
              <a:rPr lang="en-US" sz="1800" dirty="0">
                <a:solidFill>
                  <a:srgbClr val="1E3063"/>
                </a:solidFill>
                <a:latin typeface="Instrument Sans Semi Bold" pitchFamily="34" charset="0"/>
                <a:ea typeface="Instrument Sans Semi Bold" pitchFamily="34" charset="-122"/>
                <a:cs typeface="Instrument Sans Semi Bold" pitchFamily="34" charset="-120"/>
              </a:rPr>
              <a:t>4. Aggregation Logic</a:t>
            </a:r>
            <a:endParaRPr lang="en-US" sz="1800" dirty="0"/>
          </a:p>
        </p:txBody>
      </p:sp>
      <p:sp>
        <p:nvSpPr>
          <p:cNvPr id="14" name="Text 8"/>
          <p:cNvSpPr/>
          <p:nvPr/>
        </p:nvSpPr>
        <p:spPr>
          <a:xfrm>
            <a:off x="1857375" y="5424130"/>
            <a:ext cx="12030075" cy="297180"/>
          </a:xfrm>
          <a:prstGeom prst="rect">
            <a:avLst/>
          </a:prstGeom>
          <a:noFill/>
          <a:ln/>
        </p:spPr>
        <p:txBody>
          <a:bodyPr wrap="none" lIns="0" tIns="0" rIns="0" bIns="0" rtlCol="0" anchor="t"/>
          <a:lstStyle/>
          <a:p>
            <a:pPr algn="l"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DataConnect applies sophisticated algorithms to combine and summarize risk metrics at various organizational levels.</a:t>
            </a:r>
            <a:endParaRPr lang="en-US" sz="1450" dirty="0"/>
          </a:p>
        </p:txBody>
      </p:sp>
      <p:pic>
        <p:nvPicPr>
          <p:cNvPr id="15" name="Image 4" descr="preencoded.png">    </p:cNvPr>
          <p:cNvPicPr>
            <a:picLocks noChangeAspect="1"/>
          </p:cNvPicPr>
          <p:nvPr/>
        </p:nvPicPr>
        <p:blipFill>
          <a:blip r:embed="rId5"/>
          <a:stretch>
            <a:fillRect/>
          </a:stretch>
        </p:blipFill>
        <p:spPr>
          <a:xfrm>
            <a:off x="742950" y="5951220"/>
            <a:ext cx="928688" cy="1114425"/>
          </a:xfrm>
          <a:prstGeom prst="rect">
            <a:avLst/>
          </a:prstGeom>
        </p:spPr>
      </p:pic>
      <p:sp>
        <p:nvSpPr>
          <p:cNvPr id="16" name="Text 9"/>
          <p:cNvSpPr/>
          <p:nvPr/>
        </p:nvSpPr>
        <p:spPr>
          <a:xfrm>
            <a:off x="1857375" y="6136957"/>
            <a:ext cx="2321838" cy="290155"/>
          </a:xfrm>
          <a:prstGeom prst="rect">
            <a:avLst/>
          </a:prstGeom>
          <a:noFill/>
          <a:ln/>
        </p:spPr>
        <p:txBody>
          <a:bodyPr wrap="none" lIns="0" tIns="0" rIns="0" bIns="0" rtlCol="0" anchor="t"/>
          <a:lstStyle/>
          <a:p>
            <a:pPr algn="l" indent="0" marL="0">
              <a:lnSpc>
                <a:spcPts val="2250"/>
              </a:lnSpc>
              <a:buNone/>
            </a:pPr>
            <a:r>
              <a:rPr lang="en-US" sz="1800" dirty="0">
                <a:solidFill>
                  <a:srgbClr val="1E3063"/>
                </a:solidFill>
                <a:latin typeface="Instrument Sans Semi Bold" pitchFamily="34" charset="0"/>
                <a:ea typeface="Instrument Sans Semi Bold" pitchFamily="34" charset="-122"/>
                <a:cs typeface="Instrument Sans Semi Bold" pitchFamily="34" charset="-120"/>
              </a:rPr>
              <a:t>5. Output to RiskOne</a:t>
            </a:r>
            <a:endParaRPr lang="en-US" sz="1800" dirty="0"/>
          </a:p>
        </p:txBody>
      </p:sp>
      <p:sp>
        <p:nvSpPr>
          <p:cNvPr id="17" name="Text 10"/>
          <p:cNvSpPr/>
          <p:nvPr/>
        </p:nvSpPr>
        <p:spPr>
          <a:xfrm>
            <a:off x="1857375" y="6538555"/>
            <a:ext cx="12030075" cy="297180"/>
          </a:xfrm>
          <a:prstGeom prst="rect">
            <a:avLst/>
          </a:prstGeom>
          <a:noFill/>
          <a:ln/>
        </p:spPr>
        <p:txBody>
          <a:bodyPr wrap="none" lIns="0" tIns="0" rIns="0" bIns="0" rtlCol="0" anchor="t"/>
          <a:lstStyle/>
          <a:p>
            <a:pPr algn="l"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Aggregated, high-quality risk data is seamlessly fed into the RiskOne platform for comprehensive reporting.</a:t>
            </a:r>
            <a:endParaRPr lang="en-US" sz="1450" dirty="0"/>
          </a:p>
        </p:txBody>
      </p:sp>
      <p:sp>
        <p:nvSpPr>
          <p:cNvPr id="18" name="Text 11"/>
          <p:cNvSpPr/>
          <p:nvPr/>
        </p:nvSpPr>
        <p:spPr>
          <a:xfrm>
            <a:off x="742950" y="7274600"/>
            <a:ext cx="13144500" cy="297180"/>
          </a:xfrm>
          <a:prstGeom prst="rect">
            <a:avLst/>
          </a:prstGeom>
          <a:noFill/>
          <a:ln/>
        </p:spPr>
        <p:txBody>
          <a:bodyPr wrap="none" lIns="0" tIns="0" rIns="0" bIns="0" rtlCol="0" anchor="t"/>
          <a:lstStyle/>
          <a:p>
            <a:pPr algn="ctr" indent="0" marL="0">
              <a:lnSpc>
                <a:spcPts val="230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This automated process drastically reduces manual effort, improves turnaround times, and ensures a higher degree of accuracy in our risk aggregation.</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869763" y="526256"/>
            <a:ext cx="8890873" cy="478393"/>
          </a:xfrm>
          <a:prstGeom prst="rect">
            <a:avLst/>
          </a:prstGeom>
          <a:noFill/>
          <a:ln/>
        </p:spPr>
        <p:txBody>
          <a:bodyPr wrap="none" lIns="0" tIns="0" rIns="0" bIns="0" rtlCol="0" anchor="t"/>
          <a:lstStyle/>
          <a:p>
            <a:pPr algn="ctr" indent="0" marL="0">
              <a:lnSpc>
                <a:spcPts val="3750"/>
              </a:lnSpc>
              <a:buNone/>
            </a:pPr>
            <a:r>
              <a:rPr lang="en-US" sz="3000" dirty="0">
                <a:solidFill>
                  <a:srgbClr val="091C53"/>
                </a:solidFill>
                <a:latin typeface="Instrument Sans Semi Bold" pitchFamily="34" charset="0"/>
                <a:ea typeface="Instrument Sans Semi Bold" pitchFamily="34" charset="-122"/>
                <a:cs typeface="Instrument Sans Semi Bold" pitchFamily="34" charset="-120"/>
              </a:rPr>
              <a:t>Foundational Advantages: Data Quality &amp; Lineage</a:t>
            </a:r>
            <a:endParaRPr lang="en-US" sz="3000" dirty="0"/>
          </a:p>
        </p:txBody>
      </p:sp>
      <p:sp>
        <p:nvSpPr>
          <p:cNvPr id="3" name="Text 1"/>
          <p:cNvSpPr/>
          <p:nvPr/>
        </p:nvSpPr>
        <p:spPr>
          <a:xfrm>
            <a:off x="765453" y="1411248"/>
            <a:ext cx="4466868" cy="358735"/>
          </a:xfrm>
          <a:prstGeom prst="rect">
            <a:avLst/>
          </a:prstGeom>
          <a:noFill/>
          <a:ln/>
        </p:spPr>
        <p:txBody>
          <a:bodyPr wrap="none" lIns="0" tIns="0" rIns="0" bIns="0" rtlCol="0" anchor="t"/>
          <a:lstStyle/>
          <a:p>
            <a:pPr algn="l" indent="0" marL="0">
              <a:lnSpc>
                <a:spcPts val="2800"/>
              </a:lnSpc>
              <a:buNone/>
            </a:pPr>
            <a:r>
              <a:rPr lang="en-US" sz="2250" dirty="0">
                <a:solidFill>
                  <a:srgbClr val="84C1FA"/>
                </a:solidFill>
                <a:latin typeface="Instrument Sans Semi Bold" pitchFamily="34" charset="0"/>
                <a:ea typeface="Instrument Sans Semi Bold" pitchFamily="34" charset="-122"/>
                <a:cs typeface="Instrument Sans Semi Bold" pitchFamily="34" charset="-120"/>
              </a:rPr>
              <a:t>Implicit Benefits of DataConnect:</a:t>
            </a:r>
            <a:endParaRPr lang="en-US" sz="2250" dirty="0"/>
          </a:p>
        </p:txBody>
      </p:sp>
      <p:sp>
        <p:nvSpPr>
          <p:cNvPr id="4" name="Text 2"/>
          <p:cNvSpPr/>
          <p:nvPr/>
        </p:nvSpPr>
        <p:spPr>
          <a:xfrm>
            <a:off x="765453" y="1961317"/>
            <a:ext cx="6316266" cy="612219"/>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The design of DataConnect inherently addresses two critical aspects often overlooked in traditional data handling:</a:t>
            </a:r>
            <a:endParaRPr lang="en-US" sz="1500" dirty="0"/>
          </a:p>
        </p:txBody>
      </p:sp>
      <p:sp>
        <p:nvSpPr>
          <p:cNvPr id="5" name="Text 3"/>
          <p:cNvSpPr/>
          <p:nvPr/>
        </p:nvSpPr>
        <p:spPr>
          <a:xfrm>
            <a:off x="765453" y="2745700"/>
            <a:ext cx="6316266" cy="122443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1E3063"/>
                </a:solidFill>
                <a:latin typeface="Instrument Sans Medium" pitchFamily="34" charset="0"/>
                <a:ea typeface="Instrument Sans Medium" pitchFamily="34" charset="-122"/>
                <a:cs typeface="Instrument Sans Medium" pitchFamily="34" charset="-120"/>
              </a:rPr>
              <a:t>Enhanced Data Quality:</a:t>
            </a:r>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 From the moment data is ingested, DataConnect applies rigorous validation rules. This proactive approach minimizes errors at the source, ensuring that only clean, accurate data feeds into our risk models and reports.</a:t>
            </a:r>
            <a:endParaRPr lang="en-US" sz="1500" dirty="0"/>
          </a:p>
        </p:txBody>
      </p:sp>
      <p:sp>
        <p:nvSpPr>
          <p:cNvPr id="6" name="Text 4"/>
          <p:cNvSpPr/>
          <p:nvPr/>
        </p:nvSpPr>
        <p:spPr>
          <a:xfrm>
            <a:off x="765453" y="4037052"/>
            <a:ext cx="6316266" cy="1530548"/>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1E3063"/>
                </a:solidFill>
                <a:latin typeface="Instrument Sans Medium" pitchFamily="34" charset="0"/>
                <a:ea typeface="Instrument Sans Medium" pitchFamily="34" charset="-122"/>
                <a:cs typeface="Instrument Sans Medium" pitchFamily="34" charset="-120"/>
              </a:rPr>
              <a:t>Automated Data Lineage:</a:t>
            </a:r>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 Every piece of data processed through DataConnect retains a clear audit trail. This means we can trace the origin, transformations, and usage of any data point, providing unparalleled transparency and accountability for regulatory compliance and internal scrutiny.</a:t>
            </a:r>
            <a:endParaRPr lang="en-US" sz="1500" dirty="0"/>
          </a:p>
        </p:txBody>
      </p:sp>
      <p:sp>
        <p:nvSpPr>
          <p:cNvPr id="7" name="Text 5"/>
          <p:cNvSpPr/>
          <p:nvPr/>
        </p:nvSpPr>
        <p:spPr>
          <a:xfrm>
            <a:off x="1052513" y="5782866"/>
            <a:ext cx="6029206" cy="612219"/>
          </a:xfrm>
          <a:prstGeom prst="rect">
            <a:avLst/>
          </a:prstGeom>
          <a:noFill/>
          <a:ln/>
        </p:spPr>
        <p:txBody>
          <a:bodyPr wrap="square" lIns="0" tIns="0" rIns="0" bIns="0" rtlCol="0" anchor="t"/>
          <a:lstStyle/>
          <a:p>
            <a:pPr algn="l" indent="0" marL="0">
              <a:lnSpc>
                <a:spcPts val="240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"Clean data is not just about accuracy; it's about building trust and enabling reliable insights."</a:t>
            </a:r>
            <a:endParaRPr lang="en-US" sz="1500" dirty="0"/>
          </a:p>
        </p:txBody>
      </p:sp>
      <p:sp>
        <p:nvSpPr>
          <p:cNvPr id="8" name="Shape 6"/>
          <p:cNvSpPr/>
          <p:nvPr/>
        </p:nvSpPr>
        <p:spPr>
          <a:xfrm>
            <a:off x="765453" y="5782866"/>
            <a:ext cx="22860" cy="612219"/>
          </a:xfrm>
          <a:prstGeom prst="rect">
            <a:avLst/>
          </a:prstGeom>
          <a:solidFill>
            <a:srgbClr val="84C1FA"/>
          </a:solidFill>
          <a:ln/>
        </p:spPr>
      </p:sp>
      <p:pic>
        <p:nvPicPr>
          <p:cNvPr id="9" name="Image 0" descr="preencoded.png">    </p:cNvPr>
          <p:cNvPicPr>
            <a:picLocks noChangeAspect="1"/>
          </p:cNvPicPr>
          <p:nvPr/>
        </p:nvPicPr>
        <p:blipFill>
          <a:blip r:embed="rId1"/>
          <a:stretch>
            <a:fillRect/>
          </a:stretch>
        </p:blipFill>
        <p:spPr>
          <a:xfrm>
            <a:off x="7556302" y="1435179"/>
            <a:ext cx="6316266" cy="63162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509486" y="386477"/>
            <a:ext cx="7611428" cy="351353"/>
          </a:xfrm>
          <a:prstGeom prst="rect">
            <a:avLst/>
          </a:prstGeom>
          <a:noFill/>
          <a:ln/>
        </p:spPr>
        <p:txBody>
          <a:bodyPr wrap="none" lIns="0" tIns="0" rIns="0" bIns="0" rtlCol="0" anchor="t"/>
          <a:lstStyle/>
          <a:p>
            <a:pPr algn="ctr"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Next Frontier: Enhanced Reporting with RiskOne Platform</a:t>
            </a:r>
            <a:endParaRPr lang="en-US" sz="2200" dirty="0"/>
          </a:p>
        </p:txBody>
      </p:sp>
      <p:sp>
        <p:nvSpPr>
          <p:cNvPr id="3" name="Text 1"/>
          <p:cNvSpPr/>
          <p:nvPr/>
        </p:nvSpPr>
        <p:spPr>
          <a:xfrm>
            <a:off x="562213" y="1018937"/>
            <a:ext cx="13505974" cy="449818"/>
          </a:xfrm>
          <a:prstGeom prst="rect">
            <a:avLst/>
          </a:prstGeom>
          <a:noFill/>
          <a:ln/>
        </p:spPr>
        <p:txBody>
          <a:bodyPr wrap="square" lIns="0" tIns="0" rIns="0" bIns="0" rtlCol="0" anchor="t"/>
          <a:lstStyle/>
          <a:p>
            <a:pPr algn="l"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The aggregated and high-quality data from DataConnect will now power our enterprise risk reporting through the new RiskOne platform. This year, our focus is on building out four critical reports to deliver immediate value.</a:t>
            </a:r>
            <a:endParaRPr lang="en-US" sz="1100" dirty="0"/>
          </a:p>
        </p:txBody>
      </p:sp>
      <p:sp>
        <p:nvSpPr>
          <p:cNvPr id="4" name="Text 2"/>
          <p:cNvSpPr/>
          <p:nvPr/>
        </p:nvSpPr>
        <p:spPr>
          <a:xfrm>
            <a:off x="562213" y="1767364"/>
            <a:ext cx="3278743" cy="263485"/>
          </a:xfrm>
          <a:prstGeom prst="rect">
            <a:avLst/>
          </a:prstGeom>
          <a:noFill/>
          <a:ln/>
        </p:spPr>
        <p:txBody>
          <a:bodyPr wrap="none" lIns="0" tIns="0" rIns="0" bIns="0" rtlCol="0" anchor="t"/>
          <a:lstStyle/>
          <a:p>
            <a:pPr algn="l" indent="0" marL="0">
              <a:lnSpc>
                <a:spcPts val="2050"/>
              </a:lnSpc>
              <a:buNone/>
            </a:pPr>
            <a:r>
              <a:rPr lang="en-US" sz="1650" dirty="0">
                <a:solidFill>
                  <a:srgbClr val="091C53"/>
                </a:solidFill>
                <a:latin typeface="Instrument Sans Semi Bold" pitchFamily="34" charset="0"/>
                <a:ea typeface="Instrument Sans Semi Bold" pitchFamily="34" charset="-122"/>
                <a:cs typeface="Instrument Sans Semi Bold" pitchFamily="34" charset="-120"/>
              </a:rPr>
              <a:t>Key Reports for 2024 on RiskOne:</a:t>
            </a:r>
            <a:endParaRPr lang="en-US" sz="1650" dirty="0"/>
          </a:p>
        </p:txBody>
      </p:sp>
      <p:sp>
        <p:nvSpPr>
          <p:cNvPr id="5" name="Text 3"/>
          <p:cNvSpPr/>
          <p:nvPr/>
        </p:nvSpPr>
        <p:spPr>
          <a:xfrm>
            <a:off x="562213" y="2171343"/>
            <a:ext cx="6581537" cy="449818"/>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1E3063"/>
                </a:solidFill>
                <a:latin typeface="Instrument Sans Medium" pitchFamily="34" charset="0"/>
                <a:ea typeface="Instrument Sans Medium" pitchFamily="34" charset="-122"/>
                <a:cs typeface="Instrument Sans Medium" pitchFamily="34" charset="-120"/>
              </a:rPr>
              <a:t>Enterprise Risk Overview Dashboard:</a:t>
            </a:r>
            <a:pPr algn="l"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 A high-level, real-time view of top enterprise risks, heatmaps, and key risk indicators (KRIs).</a:t>
            </a:r>
            <a:endParaRPr lang="en-US" sz="1100" dirty="0"/>
          </a:p>
        </p:txBody>
      </p:sp>
      <p:sp>
        <p:nvSpPr>
          <p:cNvPr id="6" name="Text 4"/>
          <p:cNvSpPr/>
          <p:nvPr/>
        </p:nvSpPr>
        <p:spPr>
          <a:xfrm>
            <a:off x="562213" y="2670334"/>
            <a:ext cx="6581537" cy="449818"/>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1E3063"/>
                </a:solidFill>
                <a:latin typeface="Instrument Sans Medium" pitchFamily="34" charset="0"/>
                <a:ea typeface="Instrument Sans Medium" pitchFamily="34" charset="-122"/>
                <a:cs typeface="Instrument Sans Medium" pitchFamily="34" charset="-120"/>
              </a:rPr>
              <a:t>Operational Risk Profile:</a:t>
            </a:r>
            <a:pPr algn="l"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 Detailed breakdown of operational incidents, loss events, and control effectiveness across business units.</a:t>
            </a:r>
            <a:endParaRPr lang="en-US" sz="1100" dirty="0"/>
          </a:p>
        </p:txBody>
      </p:sp>
      <p:sp>
        <p:nvSpPr>
          <p:cNvPr id="7" name="Text 5"/>
          <p:cNvSpPr/>
          <p:nvPr/>
        </p:nvSpPr>
        <p:spPr>
          <a:xfrm>
            <a:off x="562213" y="3169325"/>
            <a:ext cx="6581537" cy="449818"/>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1E3063"/>
                </a:solidFill>
                <a:latin typeface="Instrument Sans Medium" pitchFamily="34" charset="0"/>
                <a:ea typeface="Instrument Sans Medium" pitchFamily="34" charset="-122"/>
                <a:cs typeface="Instrument Sans Medium" pitchFamily="34" charset="-120"/>
              </a:rPr>
              <a:t>Regulatory Compliance Risk Report:</a:t>
            </a:r>
            <a:pPr algn="l"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 Monitoring of adherence to critical regulatory requirements and identification of potential compliance gaps.</a:t>
            </a:r>
            <a:endParaRPr lang="en-US" sz="1100" dirty="0"/>
          </a:p>
        </p:txBody>
      </p:sp>
      <p:sp>
        <p:nvSpPr>
          <p:cNvPr id="8" name="Text 6"/>
          <p:cNvSpPr/>
          <p:nvPr/>
        </p:nvSpPr>
        <p:spPr>
          <a:xfrm>
            <a:off x="562213" y="3668316"/>
            <a:ext cx="6581537" cy="449818"/>
          </a:xfrm>
          <a:prstGeom prst="rect">
            <a:avLst/>
          </a:prstGeom>
          <a:noFill/>
          <a:ln/>
        </p:spPr>
        <p:txBody>
          <a:bodyPr wrap="square" lIns="0" tIns="0" rIns="0" bIns="0" rtlCol="0" anchor="t"/>
          <a:lstStyle/>
          <a:p>
            <a:pPr algn="l" marL="342900" indent="-342900">
              <a:lnSpc>
                <a:spcPts val="1750"/>
              </a:lnSpc>
              <a:buSzPct val="100000"/>
              <a:buChar char="•"/>
            </a:pPr>
            <a:r>
              <a:rPr lang="en-US" sz="1100" b="1" dirty="0">
                <a:solidFill>
                  <a:srgbClr val="1E3063"/>
                </a:solidFill>
                <a:latin typeface="Instrument Sans Medium" pitchFamily="34" charset="0"/>
                <a:ea typeface="Instrument Sans Medium" pitchFamily="34" charset="-122"/>
                <a:cs typeface="Instrument Sans Medium" pitchFamily="34" charset="-120"/>
              </a:rPr>
              <a:t>Scenario Analysis &amp; Stress Testing Outcomes:</a:t>
            </a:r>
            <a:pPr algn="l"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 Visualization of potential impacts from defined risk scenarios and stress tests.</a:t>
            </a:r>
            <a:endParaRPr lang="en-US" sz="1100" dirty="0"/>
          </a:p>
        </p:txBody>
      </p:sp>
      <p:pic>
        <p:nvPicPr>
          <p:cNvPr id="9" name="Image 0" descr="preencoded.png">    </p:cNvPr>
          <p:cNvPicPr>
            <a:picLocks noChangeAspect="1"/>
          </p:cNvPicPr>
          <p:nvPr/>
        </p:nvPicPr>
        <p:blipFill>
          <a:blip r:embed="rId1"/>
          <a:stretch>
            <a:fillRect/>
          </a:stretch>
        </p:blipFill>
        <p:spPr>
          <a:xfrm>
            <a:off x="7494270" y="1784985"/>
            <a:ext cx="6581537" cy="6581537"/>
          </a:xfrm>
          <a:prstGeom prst="rect">
            <a:avLst/>
          </a:prstGeom>
        </p:spPr>
      </p:pic>
      <p:sp>
        <p:nvSpPr>
          <p:cNvPr id="10" name="Text 7"/>
          <p:cNvSpPr/>
          <p:nvPr/>
        </p:nvSpPr>
        <p:spPr>
          <a:xfrm>
            <a:off x="562213" y="8682752"/>
            <a:ext cx="13505974" cy="224909"/>
          </a:xfrm>
          <a:prstGeom prst="rect">
            <a:avLst/>
          </a:prstGeom>
          <a:noFill/>
          <a:ln/>
        </p:spPr>
        <p:txBody>
          <a:bodyPr wrap="none" lIns="0" tIns="0" rIns="0" bIns="0" rtlCol="0" anchor="t"/>
          <a:lstStyle/>
          <a:p>
            <a:pPr algn="ctr" indent="0" marL="0">
              <a:lnSpc>
                <a:spcPts val="1750"/>
              </a:lnSpc>
              <a:buNone/>
            </a:pPr>
            <a:r>
              <a:rPr lang="en-US" sz="1100" b="1" dirty="0">
                <a:solidFill>
                  <a:srgbClr val="1E3063"/>
                </a:solidFill>
                <a:latin typeface="Instrument Sans Medium" pitchFamily="34" charset="0"/>
                <a:ea typeface="Instrument Sans Medium" pitchFamily="34" charset="-122"/>
                <a:cs typeface="Instrument Sans Medium" pitchFamily="34" charset="-120"/>
              </a:rPr>
              <a:t>Future State:</a:t>
            </a:r>
            <a:pPr algn="ctr" indent="0" marL="0">
              <a:lnSpc>
                <a:spcPts val="1750"/>
              </a:lnSpc>
              <a:buNone/>
            </a:pPr>
            <a:r>
              <a:rPr lang="en-US" sz="1100" dirty="0">
                <a:solidFill>
                  <a:srgbClr val="1E3063"/>
                </a:solidFill>
                <a:latin typeface="Instrument Sans Medium" pitchFamily="34" charset="0"/>
                <a:ea typeface="Instrument Sans Medium" pitchFamily="34" charset="-122"/>
                <a:cs typeface="Instrument Sans Medium" pitchFamily="34" charset="-120"/>
              </a:rPr>
              <a:t> All risk reporting, spanning all risk types and reporting cycles, will be consolidated and delivered through the RiskOne platform, becoming the single source of truth for risk intelligence.</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682960" y="760095"/>
            <a:ext cx="7264479" cy="496133"/>
          </a:xfrm>
          <a:prstGeom prst="rect">
            <a:avLst/>
          </a:prstGeom>
          <a:noFill/>
          <a:ln/>
        </p:spPr>
        <p:txBody>
          <a:bodyPr wrap="none" lIns="0" tIns="0" rIns="0" bIns="0" rtlCol="0" anchor="t"/>
          <a:lstStyle/>
          <a:p>
            <a:pPr algn="ctr" indent="0" marL="0">
              <a:lnSpc>
                <a:spcPts val="3900"/>
              </a:lnSpc>
              <a:buNone/>
            </a:pPr>
            <a:r>
              <a:rPr lang="en-US" sz="3100" dirty="0">
                <a:solidFill>
                  <a:srgbClr val="091C53"/>
                </a:solidFill>
                <a:latin typeface="Instrument Sans Semi Bold" pitchFamily="34" charset="0"/>
                <a:ea typeface="Instrument Sans Semi Bold" pitchFamily="34" charset="-122"/>
                <a:cs typeface="Instrument Sans Semi Bold" pitchFamily="34" charset="-120"/>
              </a:rPr>
              <a:t>Strategic Impact: Benefits &amp; Outcomes</a:t>
            </a:r>
            <a:endParaRPr lang="en-US" sz="3100" dirty="0"/>
          </a:p>
        </p:txBody>
      </p:sp>
      <p:sp>
        <p:nvSpPr>
          <p:cNvPr id="3" name="Shape 1"/>
          <p:cNvSpPr/>
          <p:nvPr/>
        </p:nvSpPr>
        <p:spPr>
          <a:xfrm>
            <a:off x="793790" y="1653064"/>
            <a:ext cx="446484" cy="446484"/>
          </a:xfrm>
          <a:prstGeom prst="roundRect">
            <a:avLst>
              <a:gd name="adj" fmla="val 40008"/>
            </a:avLst>
          </a:prstGeom>
          <a:solidFill>
            <a:srgbClr val="CEE6FD"/>
          </a:solidFill>
          <a:ln/>
        </p:spPr>
      </p:sp>
      <p:pic>
        <p:nvPicPr>
          <p:cNvPr id="4" name="Image 0" descr="preencoded.png">    </p:cNvPr>
          <p:cNvPicPr>
            <a:picLocks noChangeAspect="1"/>
          </p:cNvPicPr>
          <p:nvPr/>
        </p:nvPicPr>
        <p:blipFill>
          <a:blip r:embed="rId1"/>
          <a:stretch>
            <a:fillRect/>
          </a:stretch>
        </p:blipFill>
        <p:spPr>
          <a:xfrm>
            <a:off x="868204" y="1690271"/>
            <a:ext cx="297656" cy="372070"/>
          </a:xfrm>
          <a:prstGeom prst="rect">
            <a:avLst/>
          </a:prstGeom>
        </p:spPr>
      </p:pic>
      <p:sp>
        <p:nvSpPr>
          <p:cNvPr id="5" name="Text 2"/>
          <p:cNvSpPr/>
          <p:nvPr/>
        </p:nvSpPr>
        <p:spPr>
          <a:xfrm>
            <a:off x="1438632" y="1690211"/>
            <a:ext cx="3157776" cy="372070"/>
          </a:xfrm>
          <a:prstGeom prst="rect">
            <a:avLst/>
          </a:prstGeom>
          <a:noFill/>
          <a:ln/>
        </p:spPr>
        <p:txBody>
          <a:bodyPr wrap="none" lIns="0" tIns="0" rIns="0" bIns="0" rtlCol="0" anchor="t"/>
          <a:lstStyle/>
          <a:p>
            <a:pPr algn="l" indent="0" marL="0">
              <a:lnSpc>
                <a:spcPts val="29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Accelerated Reporting</a:t>
            </a:r>
            <a:endParaRPr lang="en-US" sz="2300" dirty="0"/>
          </a:p>
        </p:txBody>
      </p:sp>
      <p:sp>
        <p:nvSpPr>
          <p:cNvPr id="6" name="Text 3"/>
          <p:cNvSpPr/>
          <p:nvPr/>
        </p:nvSpPr>
        <p:spPr>
          <a:xfrm>
            <a:off x="1438632" y="2181344"/>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Reduce report generation time from weeks to days, enabling faster, more agile decision-making.</a:t>
            </a:r>
            <a:endParaRPr lang="en-US" sz="1550" dirty="0"/>
          </a:p>
        </p:txBody>
      </p:sp>
      <p:sp>
        <p:nvSpPr>
          <p:cNvPr id="7" name="Shape 4"/>
          <p:cNvSpPr/>
          <p:nvPr/>
        </p:nvSpPr>
        <p:spPr>
          <a:xfrm>
            <a:off x="793790" y="2895719"/>
            <a:ext cx="446484" cy="446484"/>
          </a:xfrm>
          <a:prstGeom prst="roundRect">
            <a:avLst>
              <a:gd name="adj" fmla="val 40008"/>
            </a:avLst>
          </a:prstGeom>
          <a:solidFill>
            <a:srgbClr val="CEE6FD"/>
          </a:solidFill>
          <a:ln/>
        </p:spPr>
      </p:sp>
      <p:pic>
        <p:nvPicPr>
          <p:cNvPr id="8" name="Image 1" descr="preencoded.png">    </p:cNvPr>
          <p:cNvPicPr>
            <a:picLocks noChangeAspect="1"/>
          </p:cNvPicPr>
          <p:nvPr/>
        </p:nvPicPr>
        <p:blipFill>
          <a:blip r:embed="rId2"/>
          <a:stretch>
            <a:fillRect/>
          </a:stretch>
        </p:blipFill>
        <p:spPr>
          <a:xfrm>
            <a:off x="868204" y="2932926"/>
            <a:ext cx="297656" cy="372070"/>
          </a:xfrm>
          <a:prstGeom prst="rect">
            <a:avLst/>
          </a:prstGeom>
        </p:spPr>
      </p:pic>
      <p:sp>
        <p:nvSpPr>
          <p:cNvPr id="9" name="Text 5"/>
          <p:cNvSpPr/>
          <p:nvPr/>
        </p:nvSpPr>
        <p:spPr>
          <a:xfrm>
            <a:off x="1438632" y="2932867"/>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Enhanced Accuracy</a:t>
            </a:r>
            <a:endParaRPr lang="en-US" sz="2300" dirty="0"/>
          </a:p>
        </p:txBody>
      </p:sp>
      <p:sp>
        <p:nvSpPr>
          <p:cNvPr id="10" name="Text 6"/>
          <p:cNvSpPr/>
          <p:nvPr/>
        </p:nvSpPr>
        <p:spPr>
          <a:xfrm>
            <a:off x="1438632" y="3423999"/>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Minimize manual errors and ensure high-fidelity data, leading to more reliable risk assessments.</a:t>
            </a:r>
            <a:endParaRPr lang="en-US" sz="1550" dirty="0"/>
          </a:p>
        </p:txBody>
      </p:sp>
      <p:sp>
        <p:nvSpPr>
          <p:cNvPr id="11" name="Shape 7"/>
          <p:cNvSpPr/>
          <p:nvPr/>
        </p:nvSpPr>
        <p:spPr>
          <a:xfrm>
            <a:off x="793790" y="4138374"/>
            <a:ext cx="446484" cy="446484"/>
          </a:xfrm>
          <a:prstGeom prst="roundRect">
            <a:avLst>
              <a:gd name="adj" fmla="val 40008"/>
            </a:avLst>
          </a:prstGeom>
          <a:solidFill>
            <a:srgbClr val="CEE6FD"/>
          </a:solidFill>
          <a:ln/>
        </p:spPr>
      </p:sp>
      <p:pic>
        <p:nvPicPr>
          <p:cNvPr id="12" name="Image 2" descr="preencoded.png">    </p:cNvPr>
          <p:cNvPicPr>
            <a:picLocks noChangeAspect="1"/>
          </p:cNvPicPr>
          <p:nvPr/>
        </p:nvPicPr>
        <p:blipFill>
          <a:blip r:embed="rId3"/>
          <a:stretch>
            <a:fillRect/>
          </a:stretch>
        </p:blipFill>
        <p:spPr>
          <a:xfrm>
            <a:off x="868204" y="4175581"/>
            <a:ext cx="297656" cy="372070"/>
          </a:xfrm>
          <a:prstGeom prst="rect">
            <a:avLst/>
          </a:prstGeom>
        </p:spPr>
      </p:pic>
      <p:sp>
        <p:nvSpPr>
          <p:cNvPr id="13" name="Text 8"/>
          <p:cNvSpPr/>
          <p:nvPr/>
        </p:nvSpPr>
        <p:spPr>
          <a:xfrm>
            <a:off x="1438632" y="4175522"/>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Deeper Insights</a:t>
            </a:r>
            <a:endParaRPr lang="en-US" sz="2300" dirty="0"/>
          </a:p>
        </p:txBody>
      </p:sp>
      <p:sp>
        <p:nvSpPr>
          <p:cNvPr id="14" name="Text 9"/>
          <p:cNvSpPr/>
          <p:nvPr/>
        </p:nvSpPr>
        <p:spPr>
          <a:xfrm>
            <a:off x="1438632" y="4666655"/>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Leverage comprehensive data to uncover hidden risks and identify new opportunities for risk mitigation.</a:t>
            </a:r>
            <a:endParaRPr lang="en-US" sz="1550" dirty="0"/>
          </a:p>
        </p:txBody>
      </p:sp>
      <p:sp>
        <p:nvSpPr>
          <p:cNvPr id="15" name="Shape 10"/>
          <p:cNvSpPr/>
          <p:nvPr/>
        </p:nvSpPr>
        <p:spPr>
          <a:xfrm>
            <a:off x="793790" y="5381030"/>
            <a:ext cx="446484" cy="446484"/>
          </a:xfrm>
          <a:prstGeom prst="roundRect">
            <a:avLst>
              <a:gd name="adj" fmla="val 40008"/>
            </a:avLst>
          </a:prstGeom>
          <a:solidFill>
            <a:srgbClr val="CEE6FD"/>
          </a:solidFill>
          <a:ln/>
        </p:spPr>
      </p:sp>
      <p:pic>
        <p:nvPicPr>
          <p:cNvPr id="16" name="Image 3" descr="preencoded.png">    </p:cNvPr>
          <p:cNvPicPr>
            <a:picLocks noChangeAspect="1"/>
          </p:cNvPicPr>
          <p:nvPr/>
        </p:nvPicPr>
        <p:blipFill>
          <a:blip r:embed="rId4"/>
          <a:stretch>
            <a:fillRect/>
          </a:stretch>
        </p:blipFill>
        <p:spPr>
          <a:xfrm>
            <a:off x="868204" y="5418237"/>
            <a:ext cx="297656" cy="372070"/>
          </a:xfrm>
          <a:prstGeom prst="rect">
            <a:avLst/>
          </a:prstGeom>
        </p:spPr>
      </p:pic>
      <p:sp>
        <p:nvSpPr>
          <p:cNvPr id="17" name="Text 11"/>
          <p:cNvSpPr/>
          <p:nvPr/>
        </p:nvSpPr>
        <p:spPr>
          <a:xfrm>
            <a:off x="1438632" y="5418177"/>
            <a:ext cx="3093482" cy="372070"/>
          </a:xfrm>
          <a:prstGeom prst="rect">
            <a:avLst/>
          </a:prstGeom>
          <a:noFill/>
          <a:ln/>
        </p:spPr>
        <p:txBody>
          <a:bodyPr wrap="none" lIns="0" tIns="0" rIns="0" bIns="0" rtlCol="0" anchor="t"/>
          <a:lstStyle/>
          <a:p>
            <a:pPr algn="l" indent="0" marL="0">
              <a:lnSpc>
                <a:spcPts val="29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Improved Compliance</a:t>
            </a:r>
            <a:endParaRPr lang="en-US" sz="2300" dirty="0"/>
          </a:p>
        </p:txBody>
      </p:sp>
      <p:sp>
        <p:nvSpPr>
          <p:cNvPr id="18" name="Text 12"/>
          <p:cNvSpPr/>
          <p:nvPr/>
        </p:nvSpPr>
        <p:spPr>
          <a:xfrm>
            <a:off x="1438632" y="5909310"/>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Automated lineage and quality controls strengthen our regulatory posture and audit readiness.</a:t>
            </a:r>
            <a:endParaRPr lang="en-US" sz="1550" dirty="0"/>
          </a:p>
        </p:txBody>
      </p:sp>
      <p:sp>
        <p:nvSpPr>
          <p:cNvPr id="19" name="Shape 13"/>
          <p:cNvSpPr/>
          <p:nvPr/>
        </p:nvSpPr>
        <p:spPr>
          <a:xfrm>
            <a:off x="793790" y="6623685"/>
            <a:ext cx="446484" cy="446484"/>
          </a:xfrm>
          <a:prstGeom prst="roundRect">
            <a:avLst>
              <a:gd name="adj" fmla="val 40008"/>
            </a:avLst>
          </a:prstGeom>
          <a:solidFill>
            <a:srgbClr val="CEE6FD"/>
          </a:solidFill>
          <a:ln/>
        </p:spPr>
      </p:sp>
      <p:pic>
        <p:nvPicPr>
          <p:cNvPr id="20" name="Image 4" descr="preencoded.png">    </p:cNvPr>
          <p:cNvPicPr>
            <a:picLocks noChangeAspect="1"/>
          </p:cNvPicPr>
          <p:nvPr/>
        </p:nvPicPr>
        <p:blipFill>
          <a:blip r:embed="rId5"/>
          <a:stretch>
            <a:fillRect/>
          </a:stretch>
        </p:blipFill>
        <p:spPr>
          <a:xfrm>
            <a:off x="868204" y="6660892"/>
            <a:ext cx="297656" cy="372070"/>
          </a:xfrm>
          <a:prstGeom prst="rect">
            <a:avLst/>
          </a:prstGeom>
        </p:spPr>
      </p:pic>
      <p:sp>
        <p:nvSpPr>
          <p:cNvPr id="21" name="Text 14"/>
          <p:cNvSpPr/>
          <p:nvPr/>
        </p:nvSpPr>
        <p:spPr>
          <a:xfrm>
            <a:off x="1438632" y="666083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Cost Efficiency</a:t>
            </a:r>
            <a:endParaRPr lang="en-US" sz="2300" dirty="0"/>
          </a:p>
        </p:txBody>
      </p:sp>
      <p:sp>
        <p:nvSpPr>
          <p:cNvPr id="22" name="Text 15"/>
          <p:cNvSpPr/>
          <p:nvPr/>
        </p:nvSpPr>
        <p:spPr>
          <a:xfrm>
            <a:off x="1438632" y="7151965"/>
            <a:ext cx="12397978" cy="317540"/>
          </a:xfrm>
          <a:prstGeom prst="rect">
            <a:avLst/>
          </a:prstGeom>
          <a:noFill/>
          <a:ln/>
        </p:spPr>
        <p:txBody>
          <a:bodyPr wrap="non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Optimize resource allocation by reducing manual effort and improving operational efficiency.</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446859" y="765929"/>
            <a:ext cx="7736681" cy="496133"/>
          </a:xfrm>
          <a:prstGeom prst="rect">
            <a:avLst/>
          </a:prstGeom>
          <a:noFill/>
          <a:ln/>
        </p:spPr>
        <p:txBody>
          <a:bodyPr wrap="none" lIns="0" tIns="0" rIns="0" bIns="0" rtlCol="0" anchor="t"/>
          <a:lstStyle/>
          <a:p>
            <a:pPr algn="ctr" indent="0" marL="0">
              <a:lnSpc>
                <a:spcPts val="3900"/>
              </a:lnSpc>
              <a:buNone/>
            </a:pPr>
            <a:r>
              <a:rPr lang="en-US" sz="3100" dirty="0">
                <a:solidFill>
                  <a:srgbClr val="091C53"/>
                </a:solidFill>
                <a:latin typeface="Instrument Sans Semi Bold" pitchFamily="34" charset="0"/>
                <a:ea typeface="Instrument Sans Semi Bold" pitchFamily="34" charset="-122"/>
                <a:cs typeface="Instrument Sans Semi Bold" pitchFamily="34" charset="-120"/>
              </a:rPr>
              <a:t>Transformation Roadmap: Key Milestones</a:t>
            </a:r>
            <a:endParaRPr lang="en-US" sz="3100" dirty="0"/>
          </a:p>
        </p:txBody>
      </p:sp>
      <p:sp>
        <p:nvSpPr>
          <p:cNvPr id="3" name="Shape 1"/>
          <p:cNvSpPr/>
          <p:nvPr/>
        </p:nvSpPr>
        <p:spPr>
          <a:xfrm>
            <a:off x="793790" y="4608433"/>
            <a:ext cx="13042821" cy="22860"/>
          </a:xfrm>
          <a:prstGeom prst="roundRect">
            <a:avLst>
              <a:gd name="adj" fmla="val 781396"/>
            </a:avLst>
          </a:prstGeom>
          <a:solidFill>
            <a:srgbClr val="B4CCE3"/>
          </a:solidFill>
          <a:ln/>
        </p:spPr>
      </p:sp>
      <p:sp>
        <p:nvSpPr>
          <p:cNvPr id="4" name="Shape 2"/>
          <p:cNvSpPr/>
          <p:nvPr/>
        </p:nvSpPr>
        <p:spPr>
          <a:xfrm>
            <a:off x="3316486" y="4013121"/>
            <a:ext cx="22860" cy="595313"/>
          </a:xfrm>
          <a:prstGeom prst="roundRect">
            <a:avLst>
              <a:gd name="adj" fmla="val 781396"/>
            </a:avLst>
          </a:prstGeom>
          <a:solidFill>
            <a:srgbClr val="B4CCE3"/>
          </a:solidFill>
          <a:ln/>
        </p:spPr>
      </p:sp>
      <p:sp>
        <p:nvSpPr>
          <p:cNvPr id="5" name="Shape 3"/>
          <p:cNvSpPr/>
          <p:nvPr/>
        </p:nvSpPr>
        <p:spPr>
          <a:xfrm>
            <a:off x="3104674" y="4385191"/>
            <a:ext cx="446484" cy="446484"/>
          </a:xfrm>
          <a:prstGeom prst="roundRect">
            <a:avLst>
              <a:gd name="adj" fmla="val 40008"/>
            </a:avLst>
          </a:prstGeom>
          <a:solidFill>
            <a:srgbClr val="CEE6FD"/>
          </a:solidFill>
          <a:ln/>
        </p:spPr>
      </p:sp>
      <p:sp>
        <p:nvSpPr>
          <p:cNvPr id="6" name="Text 4"/>
          <p:cNvSpPr/>
          <p:nvPr/>
        </p:nvSpPr>
        <p:spPr>
          <a:xfrm>
            <a:off x="3179088" y="4422398"/>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1</a:t>
            </a:r>
            <a:endParaRPr lang="en-US" sz="2300" dirty="0"/>
          </a:p>
        </p:txBody>
      </p:sp>
      <p:sp>
        <p:nvSpPr>
          <p:cNvPr id="7" name="Text 5"/>
          <p:cNvSpPr/>
          <p:nvPr/>
        </p:nvSpPr>
        <p:spPr>
          <a:xfrm>
            <a:off x="2087404" y="1658898"/>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Q1 2024</a:t>
            </a:r>
            <a:endParaRPr lang="en-US" sz="1950" dirty="0"/>
          </a:p>
        </p:txBody>
      </p:sp>
      <p:sp>
        <p:nvSpPr>
          <p:cNvPr id="8" name="Text 6"/>
          <p:cNvSpPr/>
          <p:nvPr/>
        </p:nvSpPr>
        <p:spPr>
          <a:xfrm>
            <a:off x="992148" y="2088118"/>
            <a:ext cx="467153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DataConnect Core Platform Deployment</a:t>
            </a:r>
            <a:endParaRPr lang="en-US" sz="1550" dirty="0"/>
          </a:p>
        </p:txBody>
      </p:sp>
      <p:sp>
        <p:nvSpPr>
          <p:cNvPr id="9" name="Text 7"/>
          <p:cNvSpPr/>
          <p:nvPr/>
        </p:nvSpPr>
        <p:spPr>
          <a:xfrm>
            <a:off x="992148" y="2475071"/>
            <a:ext cx="467153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Integration with First 2 Key Data Sources</a:t>
            </a:r>
            <a:endParaRPr lang="en-US" sz="1550" dirty="0"/>
          </a:p>
        </p:txBody>
      </p:sp>
      <p:sp>
        <p:nvSpPr>
          <p:cNvPr id="10" name="Text 8"/>
          <p:cNvSpPr/>
          <p:nvPr/>
        </p:nvSpPr>
        <p:spPr>
          <a:xfrm>
            <a:off x="992148" y="2862024"/>
            <a:ext cx="467153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Training for Core Risk Team</a:t>
            </a:r>
            <a:endParaRPr lang="en-US" sz="1550" dirty="0"/>
          </a:p>
        </p:txBody>
      </p:sp>
      <p:sp>
        <p:nvSpPr>
          <p:cNvPr id="11" name="Shape 9"/>
          <p:cNvSpPr/>
          <p:nvPr/>
        </p:nvSpPr>
        <p:spPr>
          <a:xfrm>
            <a:off x="5974556" y="4608433"/>
            <a:ext cx="22860" cy="595313"/>
          </a:xfrm>
          <a:prstGeom prst="roundRect">
            <a:avLst>
              <a:gd name="adj" fmla="val 781396"/>
            </a:avLst>
          </a:prstGeom>
          <a:solidFill>
            <a:srgbClr val="B4CCE3"/>
          </a:solidFill>
          <a:ln/>
        </p:spPr>
      </p:sp>
      <p:sp>
        <p:nvSpPr>
          <p:cNvPr id="12" name="Shape 10"/>
          <p:cNvSpPr/>
          <p:nvPr/>
        </p:nvSpPr>
        <p:spPr>
          <a:xfrm>
            <a:off x="5762744" y="4385191"/>
            <a:ext cx="446484" cy="446484"/>
          </a:xfrm>
          <a:prstGeom prst="roundRect">
            <a:avLst>
              <a:gd name="adj" fmla="val 40008"/>
            </a:avLst>
          </a:prstGeom>
          <a:solidFill>
            <a:srgbClr val="CEE6FD"/>
          </a:solidFill>
          <a:ln/>
        </p:spPr>
      </p:sp>
      <p:sp>
        <p:nvSpPr>
          <p:cNvPr id="13" name="Text 11"/>
          <p:cNvSpPr/>
          <p:nvPr/>
        </p:nvSpPr>
        <p:spPr>
          <a:xfrm>
            <a:off x="5837158" y="4422398"/>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2</a:t>
            </a:r>
            <a:endParaRPr lang="en-US" sz="2300" dirty="0"/>
          </a:p>
        </p:txBody>
      </p:sp>
      <p:sp>
        <p:nvSpPr>
          <p:cNvPr id="14" name="Text 12"/>
          <p:cNvSpPr/>
          <p:nvPr/>
        </p:nvSpPr>
        <p:spPr>
          <a:xfrm>
            <a:off x="4745593" y="5402223"/>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Q2 2024</a:t>
            </a:r>
            <a:endParaRPr lang="en-US" sz="1950" dirty="0"/>
          </a:p>
        </p:txBody>
      </p:sp>
      <p:sp>
        <p:nvSpPr>
          <p:cNvPr id="15" name="Text 13"/>
          <p:cNvSpPr/>
          <p:nvPr/>
        </p:nvSpPr>
        <p:spPr>
          <a:xfrm>
            <a:off x="3650218" y="5831443"/>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RiskOne Platform Integration</a:t>
            </a:r>
            <a:endParaRPr lang="en-US" sz="1550" dirty="0"/>
          </a:p>
        </p:txBody>
      </p:sp>
      <p:sp>
        <p:nvSpPr>
          <p:cNvPr id="16" name="Text 14"/>
          <p:cNvSpPr/>
          <p:nvPr/>
        </p:nvSpPr>
        <p:spPr>
          <a:xfrm>
            <a:off x="3650218" y="6218396"/>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Development of Enterprise Risk Dashboard</a:t>
            </a:r>
            <a:endParaRPr lang="en-US" sz="1550" dirty="0"/>
          </a:p>
        </p:txBody>
      </p:sp>
      <p:sp>
        <p:nvSpPr>
          <p:cNvPr id="17" name="Text 15"/>
          <p:cNvSpPr/>
          <p:nvPr/>
        </p:nvSpPr>
        <p:spPr>
          <a:xfrm>
            <a:off x="3650218" y="6605349"/>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Pilot Program for Automated Risk Aggregation</a:t>
            </a:r>
            <a:endParaRPr lang="en-US" sz="1550" dirty="0"/>
          </a:p>
        </p:txBody>
      </p:sp>
      <p:sp>
        <p:nvSpPr>
          <p:cNvPr id="18" name="Shape 16"/>
          <p:cNvSpPr/>
          <p:nvPr/>
        </p:nvSpPr>
        <p:spPr>
          <a:xfrm>
            <a:off x="8632746" y="4013121"/>
            <a:ext cx="22860" cy="595313"/>
          </a:xfrm>
          <a:prstGeom prst="roundRect">
            <a:avLst>
              <a:gd name="adj" fmla="val 781396"/>
            </a:avLst>
          </a:prstGeom>
          <a:solidFill>
            <a:srgbClr val="B4CCE3"/>
          </a:solidFill>
          <a:ln/>
        </p:spPr>
      </p:sp>
      <p:sp>
        <p:nvSpPr>
          <p:cNvPr id="19" name="Shape 17"/>
          <p:cNvSpPr/>
          <p:nvPr/>
        </p:nvSpPr>
        <p:spPr>
          <a:xfrm>
            <a:off x="8420933" y="4385191"/>
            <a:ext cx="446484" cy="446484"/>
          </a:xfrm>
          <a:prstGeom prst="roundRect">
            <a:avLst>
              <a:gd name="adj" fmla="val 40008"/>
            </a:avLst>
          </a:prstGeom>
          <a:solidFill>
            <a:srgbClr val="CEE6FD"/>
          </a:solidFill>
          <a:ln/>
        </p:spPr>
      </p:sp>
      <p:sp>
        <p:nvSpPr>
          <p:cNvPr id="20" name="Text 18"/>
          <p:cNvSpPr/>
          <p:nvPr/>
        </p:nvSpPr>
        <p:spPr>
          <a:xfrm>
            <a:off x="8495348" y="4422398"/>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3</a:t>
            </a:r>
            <a:endParaRPr lang="en-US" sz="2300" dirty="0"/>
          </a:p>
        </p:txBody>
      </p:sp>
      <p:sp>
        <p:nvSpPr>
          <p:cNvPr id="21" name="Text 19"/>
          <p:cNvSpPr/>
          <p:nvPr/>
        </p:nvSpPr>
        <p:spPr>
          <a:xfrm>
            <a:off x="7403783" y="1658898"/>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Q3 2024</a:t>
            </a:r>
            <a:endParaRPr lang="en-US" sz="1950" dirty="0"/>
          </a:p>
        </p:txBody>
      </p:sp>
      <p:sp>
        <p:nvSpPr>
          <p:cNvPr id="22" name="Text 20"/>
          <p:cNvSpPr/>
          <p:nvPr/>
        </p:nvSpPr>
        <p:spPr>
          <a:xfrm>
            <a:off x="6308408" y="2088118"/>
            <a:ext cx="467165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Deployment of Operational &amp; Regulatory Risk Reports</a:t>
            </a:r>
            <a:endParaRPr lang="en-US" sz="1550" dirty="0"/>
          </a:p>
        </p:txBody>
      </p:sp>
      <p:sp>
        <p:nvSpPr>
          <p:cNvPr id="23" name="Text 21"/>
          <p:cNvSpPr/>
          <p:nvPr/>
        </p:nvSpPr>
        <p:spPr>
          <a:xfrm>
            <a:off x="6308408" y="2792611"/>
            <a:ext cx="4671655"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Expansion of DataConnect Integrations (Additional Sources)</a:t>
            </a:r>
            <a:endParaRPr lang="en-US" sz="1550" dirty="0"/>
          </a:p>
        </p:txBody>
      </p:sp>
      <p:sp>
        <p:nvSpPr>
          <p:cNvPr id="24" name="Text 22"/>
          <p:cNvSpPr/>
          <p:nvPr/>
        </p:nvSpPr>
        <p:spPr>
          <a:xfrm>
            <a:off x="6308408" y="3497104"/>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Phase 1 User Acceptance Testing</a:t>
            </a:r>
            <a:endParaRPr lang="en-US" sz="1550" dirty="0"/>
          </a:p>
        </p:txBody>
      </p:sp>
      <p:sp>
        <p:nvSpPr>
          <p:cNvPr id="25" name="Shape 23"/>
          <p:cNvSpPr/>
          <p:nvPr/>
        </p:nvSpPr>
        <p:spPr>
          <a:xfrm>
            <a:off x="11290935" y="4608433"/>
            <a:ext cx="22860" cy="595313"/>
          </a:xfrm>
          <a:prstGeom prst="roundRect">
            <a:avLst>
              <a:gd name="adj" fmla="val 781396"/>
            </a:avLst>
          </a:prstGeom>
          <a:solidFill>
            <a:srgbClr val="B4CCE3"/>
          </a:solidFill>
          <a:ln/>
        </p:spPr>
      </p:sp>
      <p:sp>
        <p:nvSpPr>
          <p:cNvPr id="26" name="Shape 24"/>
          <p:cNvSpPr/>
          <p:nvPr/>
        </p:nvSpPr>
        <p:spPr>
          <a:xfrm>
            <a:off x="11079123" y="4385191"/>
            <a:ext cx="446484" cy="446484"/>
          </a:xfrm>
          <a:prstGeom prst="roundRect">
            <a:avLst>
              <a:gd name="adj" fmla="val 40008"/>
            </a:avLst>
          </a:prstGeom>
          <a:solidFill>
            <a:srgbClr val="CEE6FD"/>
          </a:solidFill>
          <a:ln/>
        </p:spPr>
      </p:sp>
      <p:sp>
        <p:nvSpPr>
          <p:cNvPr id="27" name="Text 25"/>
          <p:cNvSpPr/>
          <p:nvPr/>
        </p:nvSpPr>
        <p:spPr>
          <a:xfrm>
            <a:off x="11153537" y="4422398"/>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1E3063"/>
                </a:solidFill>
                <a:latin typeface="Instrument Sans Semi Bold" pitchFamily="34" charset="0"/>
                <a:ea typeface="Instrument Sans Semi Bold" pitchFamily="34" charset="-122"/>
                <a:cs typeface="Instrument Sans Semi Bold" pitchFamily="34" charset="-120"/>
              </a:rPr>
              <a:t>4</a:t>
            </a:r>
            <a:endParaRPr lang="en-US" sz="2300" dirty="0"/>
          </a:p>
        </p:txBody>
      </p:sp>
      <p:sp>
        <p:nvSpPr>
          <p:cNvPr id="28" name="Text 26"/>
          <p:cNvSpPr/>
          <p:nvPr/>
        </p:nvSpPr>
        <p:spPr>
          <a:xfrm>
            <a:off x="10061972" y="5402223"/>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Q4 2024</a:t>
            </a:r>
            <a:endParaRPr lang="en-US" sz="1950" dirty="0"/>
          </a:p>
        </p:txBody>
      </p:sp>
      <p:sp>
        <p:nvSpPr>
          <p:cNvPr id="29" name="Text 27"/>
          <p:cNvSpPr/>
          <p:nvPr/>
        </p:nvSpPr>
        <p:spPr>
          <a:xfrm>
            <a:off x="8966597" y="5831443"/>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Deployment of Scenario Analysis Report</a:t>
            </a:r>
            <a:endParaRPr lang="en-US" sz="1550" dirty="0"/>
          </a:p>
        </p:txBody>
      </p:sp>
      <p:sp>
        <p:nvSpPr>
          <p:cNvPr id="30" name="Text 28"/>
          <p:cNvSpPr/>
          <p:nvPr/>
        </p:nvSpPr>
        <p:spPr>
          <a:xfrm>
            <a:off x="8966597" y="6218396"/>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Full Transition to Automated Aggregation</a:t>
            </a:r>
            <a:endParaRPr lang="en-US" sz="1550" dirty="0"/>
          </a:p>
        </p:txBody>
      </p:sp>
      <p:sp>
        <p:nvSpPr>
          <p:cNvPr id="31" name="Text 29"/>
          <p:cNvSpPr/>
          <p:nvPr/>
        </p:nvSpPr>
        <p:spPr>
          <a:xfrm>
            <a:off x="8966597" y="6605349"/>
            <a:ext cx="467165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1E3063"/>
                </a:solidFill>
                <a:latin typeface="Instrument Sans Medium" pitchFamily="34" charset="0"/>
                <a:ea typeface="Instrument Sans Medium" pitchFamily="34" charset="-122"/>
                <a:cs typeface="Instrument Sans Medium" pitchFamily="34" charset="-120"/>
              </a:rPr>
              <a:t>Post-Implementation Review &amp; Optimization</a:t>
            </a:r>
            <a:endParaRPr lang="en-US" sz="1550" dirty="0"/>
          </a:p>
        </p:txBody>
      </p:sp>
      <p:sp>
        <p:nvSpPr>
          <p:cNvPr id="32" name="Text 30"/>
          <p:cNvSpPr/>
          <p:nvPr/>
        </p:nvSpPr>
        <p:spPr>
          <a:xfrm>
            <a:off x="793790" y="7146131"/>
            <a:ext cx="13042821" cy="317540"/>
          </a:xfrm>
          <a:prstGeom prst="rect">
            <a:avLst/>
          </a:prstGeom>
          <a:noFill/>
          <a:ln/>
        </p:spPr>
        <p:txBody>
          <a:bodyPr wrap="none" lIns="0" tIns="0" rIns="0" bIns="0" rtlCol="0" anchor="t"/>
          <a:lstStyle/>
          <a:p>
            <a:pPr algn="ctr"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This phased approach ensures a smooth transition, allowing us to deliver value incrementally while managing complexity effectively.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2025-08-20T04:48:27Z</dcterms:created>
  <dcterms:modified xsi:type="dcterms:W3CDTF">2025-08-20T04:48:27Z</dcterms:modified>
</cp:coreProperties>
</file>